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613" r:id="rId2"/>
    <p:sldId id="756" r:id="rId3"/>
    <p:sldId id="612" r:id="rId4"/>
    <p:sldId id="452" r:id="rId5"/>
    <p:sldId id="291" r:id="rId6"/>
    <p:sldId id="415" r:id="rId7"/>
    <p:sldId id="469" r:id="rId8"/>
    <p:sldId id="429" r:id="rId9"/>
    <p:sldId id="431" r:id="rId10"/>
    <p:sldId id="432" r:id="rId11"/>
    <p:sldId id="435" r:id="rId12"/>
    <p:sldId id="439" r:id="rId13"/>
    <p:sldId id="436" r:id="rId14"/>
    <p:sldId id="437" r:id="rId15"/>
    <p:sldId id="442" r:id="rId16"/>
    <p:sldId id="433" r:id="rId17"/>
    <p:sldId id="458" r:id="rId18"/>
    <p:sldId id="459" r:id="rId19"/>
    <p:sldId id="461" r:id="rId20"/>
    <p:sldId id="460" r:id="rId21"/>
    <p:sldId id="617" r:id="rId22"/>
    <p:sldId id="434" r:id="rId23"/>
    <p:sldId id="430" r:id="rId24"/>
    <p:sldId id="441" r:id="rId25"/>
    <p:sldId id="444" r:id="rId26"/>
    <p:sldId id="618" r:id="rId27"/>
    <p:sldId id="445" r:id="rId28"/>
    <p:sldId id="456" r:id="rId29"/>
    <p:sldId id="457" r:id="rId30"/>
    <p:sldId id="462" r:id="rId31"/>
    <p:sldId id="542" r:id="rId32"/>
    <p:sldId id="619" r:id="rId33"/>
    <p:sldId id="447" r:id="rId34"/>
    <p:sldId id="465" r:id="rId35"/>
    <p:sldId id="616" r:id="rId36"/>
    <p:sldId id="623" r:id="rId37"/>
    <p:sldId id="624" r:id="rId38"/>
    <p:sldId id="625" r:id="rId39"/>
    <p:sldId id="626" r:id="rId40"/>
    <p:sldId id="628" r:id="rId41"/>
    <p:sldId id="627" r:id="rId42"/>
    <p:sldId id="629" r:id="rId43"/>
    <p:sldId id="630" r:id="rId44"/>
    <p:sldId id="631" r:id="rId45"/>
    <p:sldId id="621" r:id="rId46"/>
    <p:sldId id="446" r:id="rId47"/>
    <p:sldId id="454" r:id="rId48"/>
    <p:sldId id="449" r:id="rId49"/>
    <p:sldId id="455" r:id="rId50"/>
    <p:sldId id="470" r:id="rId51"/>
    <p:sldId id="463" r:id="rId52"/>
    <p:sldId id="450" r:id="rId53"/>
    <p:sldId id="382" r:id="rId54"/>
    <p:sldId id="464" r:id="rId55"/>
    <p:sldId id="614" r:id="rId56"/>
    <p:sldId id="632" r:id="rId57"/>
    <p:sldId id="633" r:id="rId58"/>
    <p:sldId id="634" r:id="rId59"/>
    <p:sldId id="635" r:id="rId60"/>
    <p:sldId id="636" r:id="rId61"/>
    <p:sldId id="637" r:id="rId62"/>
    <p:sldId id="638" r:id="rId63"/>
    <p:sldId id="639" r:id="rId64"/>
    <p:sldId id="640" r:id="rId65"/>
    <p:sldId id="642" r:id="rId66"/>
    <p:sldId id="641" r:id="rId67"/>
    <p:sldId id="620" r:id="rId68"/>
    <p:sldId id="62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743D3053-9381-F542-B670-614A8768DAD8}">
          <p14:sldIdLst>
            <p14:sldId id="613"/>
            <p14:sldId id="756"/>
          </p14:sldIdLst>
        </p14:section>
        <p14:section name="Intro to Time Series" id="{D8810A08-2EC4-854B-B76D-E9C2D0837AB5}">
          <p14:sldIdLst>
            <p14:sldId id="612"/>
            <p14:sldId id="452"/>
            <p14:sldId id="291"/>
            <p14:sldId id="415"/>
            <p14:sldId id="469"/>
            <p14:sldId id="429"/>
            <p14:sldId id="431"/>
            <p14:sldId id="432"/>
            <p14:sldId id="435"/>
            <p14:sldId id="439"/>
            <p14:sldId id="436"/>
            <p14:sldId id="437"/>
            <p14:sldId id="442"/>
            <p14:sldId id="433"/>
            <p14:sldId id="458"/>
            <p14:sldId id="459"/>
            <p14:sldId id="461"/>
            <p14:sldId id="460"/>
            <p14:sldId id="617"/>
            <p14:sldId id="434"/>
            <p14:sldId id="430"/>
          </p14:sldIdLst>
        </p14:section>
        <p14:section name="Dynamic Indicies" id="{C42BDF1E-0D8C-2949-BA1C-2082D9F90C62}">
          <p14:sldIdLst>
            <p14:sldId id="441"/>
            <p14:sldId id="444"/>
            <p14:sldId id="618"/>
          </p14:sldIdLst>
        </p14:section>
        <p14:section name="MLM" id="{4A4ACFB0-4465-0C4D-8E59-2B43668B848E}">
          <p14:sldIdLst>
            <p14:sldId id="445"/>
            <p14:sldId id="456"/>
            <p14:sldId id="457"/>
            <p14:sldId id="462"/>
            <p14:sldId id="542"/>
            <p14:sldId id="619"/>
          </p14:sldIdLst>
        </p14:section>
        <p14:section name="Machine Learning" id="{A6979497-7C20-854B-9B14-58E3AD4AF8FA}">
          <p14:sldIdLst>
            <p14:sldId id="447"/>
            <p14:sldId id="465"/>
            <p14:sldId id="616"/>
            <p14:sldId id="623"/>
            <p14:sldId id="624"/>
            <p14:sldId id="625"/>
            <p14:sldId id="626"/>
            <p14:sldId id="628"/>
            <p14:sldId id="627"/>
            <p14:sldId id="629"/>
            <p14:sldId id="630"/>
            <p14:sldId id="631"/>
            <p14:sldId id="621"/>
          </p14:sldIdLst>
        </p14:section>
        <p14:section name="Structural Models &amp; dynEGA" id="{937547D2-5769-2243-9564-D7F75F69F1F0}">
          <p14:sldIdLst>
            <p14:sldId id="446"/>
            <p14:sldId id="454"/>
            <p14:sldId id="449"/>
            <p14:sldId id="455"/>
            <p14:sldId id="470"/>
            <p14:sldId id="463"/>
            <p14:sldId id="450"/>
            <p14:sldId id="382"/>
            <p14:sldId id="464"/>
            <p14:sldId id="614"/>
            <p14:sldId id="632"/>
            <p14:sldId id="633"/>
            <p14:sldId id="634"/>
            <p14:sldId id="635"/>
            <p14:sldId id="636"/>
            <p14:sldId id="637"/>
            <p14:sldId id="638"/>
            <p14:sldId id="639"/>
            <p14:sldId id="640"/>
            <p14:sldId id="642"/>
            <p14:sldId id="641"/>
            <p14:sldId id="620"/>
            <p14:sldId id="6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BF00"/>
    <a:srgbClr val="008F00"/>
    <a:srgbClr val="00498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9EF58-BBB1-F744-9D48-360B9C7A443B}" type="datetimeFigureOut">
              <a:rPr lang="en-US" smtClean="0"/>
              <a:t>7/2/22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2426A-C564-3548-886C-226433B20013}" type="slidenum">
              <a:rPr lang="en-US" smtClean="0"/>
              <a:t>‹#›</a:t>
            </a:fld>
            <a:endParaRPr lang="en-US"/>
          </a:p>
        </p:txBody>
      </p:sp>
    </p:spTree>
    <p:extLst>
      <p:ext uri="{BB962C8B-B14F-4D97-AF65-F5344CB8AC3E}">
        <p14:creationId xmlns:p14="http://schemas.microsoft.com/office/powerpoint/2010/main" val="1545496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2</a:t>
            </a:fld>
            <a:endParaRPr lang="en-US"/>
          </a:p>
        </p:txBody>
      </p:sp>
    </p:spTree>
    <p:extLst>
      <p:ext uri="{BB962C8B-B14F-4D97-AF65-F5344CB8AC3E}">
        <p14:creationId xmlns:p14="http://schemas.microsoft.com/office/powerpoint/2010/main" val="1404101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results in a symmetric matrix of the associations among the measured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many of you may have seen represented using network tools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is looking at patterns among an individual's </a:t>
            </a:r>
            <a:r>
              <a:rPr lang="en-US" dirty="0" err="1"/>
              <a:t>expeirences</a:t>
            </a:r>
            <a:r>
              <a:rPr lang="en-US" dirty="0"/>
              <a:t> over time, this could be considered a descriptive test of Allport's contention that personality is a dynamic organization within the individual.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this doesn't capture how these experiences predict each other over time, so another practice to lag the associations such that the current time point is predicted from previous time point</a:t>
            </a:r>
          </a:p>
          <a:p>
            <a:endParaRPr lang="en-US" dirty="0"/>
          </a:p>
        </p:txBody>
      </p:sp>
      <p:sp>
        <p:nvSpPr>
          <p:cNvPr id="4" name="Slide Number Placeholder 3"/>
          <p:cNvSpPr>
            <a:spLocks noGrp="1"/>
          </p:cNvSpPr>
          <p:nvPr>
            <p:ph type="sldNum" sz="quarter" idx="5"/>
          </p:nvPr>
        </p:nvSpPr>
        <p:spPr/>
        <p:txBody>
          <a:bodyPr/>
          <a:lstStyle/>
          <a:p>
            <a:fld id="{D09A5FF2-3BBB-F845-B8CB-8DF85D3F6833}" type="slidenum">
              <a:rPr lang="en-US" smtClean="0"/>
              <a:t>49</a:t>
            </a:fld>
            <a:endParaRPr lang="en-US"/>
          </a:p>
        </p:txBody>
      </p:sp>
    </p:spTree>
    <p:extLst>
      <p:ext uri="{BB962C8B-B14F-4D97-AF65-F5344CB8AC3E}">
        <p14:creationId xmlns:p14="http://schemas.microsoft.com/office/powerpoint/2010/main" val="1608458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results in a symmetric matrix of the associations among the measured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many of you may have seen represented using network tools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is looking at patterns among an individual's </a:t>
            </a:r>
            <a:r>
              <a:rPr lang="en-US" dirty="0" err="1"/>
              <a:t>expeirences</a:t>
            </a:r>
            <a:r>
              <a:rPr lang="en-US" dirty="0"/>
              <a:t> over time, this could be considered a descriptive test of Allport's contention that personality is a dynamic organization within the individual.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this doesn't capture how these experiences predict each other over time, so another practice to lag the associations such that the current time point is predicted from previous time point</a:t>
            </a:r>
          </a:p>
          <a:p>
            <a:endParaRPr lang="en-US" dirty="0"/>
          </a:p>
        </p:txBody>
      </p:sp>
      <p:sp>
        <p:nvSpPr>
          <p:cNvPr id="4" name="Slide Number Placeholder 3"/>
          <p:cNvSpPr>
            <a:spLocks noGrp="1"/>
          </p:cNvSpPr>
          <p:nvPr>
            <p:ph type="sldNum" sz="quarter" idx="5"/>
          </p:nvPr>
        </p:nvSpPr>
        <p:spPr/>
        <p:txBody>
          <a:bodyPr/>
          <a:lstStyle/>
          <a:p>
            <a:fld id="{D09A5FF2-3BBB-F845-B8CB-8DF85D3F6833}" type="slidenum">
              <a:rPr lang="en-US" smtClean="0"/>
              <a:t>51</a:t>
            </a:fld>
            <a:endParaRPr lang="en-US"/>
          </a:p>
        </p:txBody>
      </p:sp>
    </p:spTree>
    <p:extLst>
      <p:ext uri="{BB962C8B-B14F-4D97-AF65-F5344CB8AC3E}">
        <p14:creationId xmlns:p14="http://schemas.microsoft.com/office/powerpoint/2010/main" val="2391147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results in an asymmetric correlation matrix like this that captures a different kind of dynamic structure</a:t>
            </a:r>
          </a:p>
        </p:txBody>
      </p:sp>
      <p:sp>
        <p:nvSpPr>
          <p:cNvPr id="4" name="Slide Number Placeholder 3"/>
          <p:cNvSpPr>
            <a:spLocks noGrp="1"/>
          </p:cNvSpPr>
          <p:nvPr>
            <p:ph type="sldNum" sz="quarter" idx="5"/>
          </p:nvPr>
        </p:nvSpPr>
        <p:spPr/>
        <p:txBody>
          <a:bodyPr/>
          <a:lstStyle/>
          <a:p>
            <a:fld id="{D09A5FF2-3BBB-F845-B8CB-8DF85D3F6833}" type="slidenum">
              <a:rPr lang="en-US" smtClean="0"/>
              <a:t>52</a:t>
            </a:fld>
            <a:endParaRPr lang="en-US"/>
          </a:p>
        </p:txBody>
      </p:sp>
    </p:spTree>
    <p:extLst>
      <p:ext uri="{BB962C8B-B14F-4D97-AF65-F5344CB8AC3E}">
        <p14:creationId xmlns:p14="http://schemas.microsoft.com/office/powerpoint/2010/main" val="481346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when you do this across a bunch of people, you can begin to see differences in this dynamic organization</a:t>
            </a:r>
          </a:p>
        </p:txBody>
      </p:sp>
      <p:sp>
        <p:nvSpPr>
          <p:cNvPr id="4" name="Slide Number Placeholder 3"/>
          <p:cNvSpPr>
            <a:spLocks noGrp="1"/>
          </p:cNvSpPr>
          <p:nvPr>
            <p:ph type="sldNum" sz="quarter" idx="10"/>
          </p:nvPr>
        </p:nvSpPr>
        <p:spPr/>
        <p:txBody>
          <a:bodyPr/>
          <a:lstStyle/>
          <a:p>
            <a:fld id="{DF8C7611-33D0-5D4D-97A9-0E468B5F1BF6}" type="slidenum">
              <a:rPr lang="en-US" smtClean="0"/>
              <a:t>53</a:t>
            </a:fld>
            <a:endParaRPr lang="en-US"/>
          </a:p>
        </p:txBody>
      </p:sp>
    </p:spTree>
    <p:extLst>
      <p:ext uri="{BB962C8B-B14F-4D97-AF65-F5344CB8AC3E}">
        <p14:creationId xmlns:p14="http://schemas.microsoft.com/office/powerpoint/2010/main" val="720649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results in a symmetric matrix of the associations among the measured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many of you may have seen represented using network tools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is looking at patterns among an individual's </a:t>
            </a:r>
            <a:r>
              <a:rPr lang="en-US" dirty="0" err="1"/>
              <a:t>expeirences</a:t>
            </a:r>
            <a:r>
              <a:rPr lang="en-US" dirty="0"/>
              <a:t> over time, this could be considered a descriptive test of Allport's contention that personality is a dynamic organization within the individual.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this doesn't capture how these experiences predict each other over time, so another practice to lag the associations such that the current time point is predicted from previous time point</a:t>
            </a:r>
          </a:p>
          <a:p>
            <a:endParaRPr lang="en-US" dirty="0"/>
          </a:p>
        </p:txBody>
      </p:sp>
      <p:sp>
        <p:nvSpPr>
          <p:cNvPr id="4" name="Slide Number Placeholder 3"/>
          <p:cNvSpPr>
            <a:spLocks noGrp="1"/>
          </p:cNvSpPr>
          <p:nvPr>
            <p:ph type="sldNum" sz="quarter" idx="5"/>
          </p:nvPr>
        </p:nvSpPr>
        <p:spPr/>
        <p:txBody>
          <a:bodyPr/>
          <a:lstStyle/>
          <a:p>
            <a:fld id="{D09A5FF2-3BBB-F845-B8CB-8DF85D3F6833}" type="slidenum">
              <a:rPr lang="en-US" smtClean="0"/>
              <a:t>66</a:t>
            </a:fld>
            <a:endParaRPr lang="en-US"/>
          </a:p>
        </p:txBody>
      </p:sp>
    </p:spTree>
    <p:extLst>
      <p:ext uri="{BB962C8B-B14F-4D97-AF65-F5344CB8AC3E}">
        <p14:creationId xmlns:p14="http://schemas.microsoft.com/office/powerpoint/2010/main" val="316430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I’ve used a variety of sources of data and data collection methods, including surveys, Experience Sampling </a:t>
            </a:r>
            <a:r>
              <a:rPr lang="en-US" dirty="0" err="1"/>
              <a:t>Methdology</a:t>
            </a:r>
            <a:r>
              <a:rPr lang="en-US" dirty="0"/>
              <a:t>, Passive or mobile sensing, and open-ended responses from both written and spoken questions or interviews. Moreover, I frequently use these both cross-sectionally and longitudinally</a:t>
            </a:r>
          </a:p>
        </p:txBody>
      </p:sp>
      <p:sp>
        <p:nvSpPr>
          <p:cNvPr id="4" name="Slide Number Placeholder 3"/>
          <p:cNvSpPr>
            <a:spLocks noGrp="1"/>
          </p:cNvSpPr>
          <p:nvPr>
            <p:ph type="sldNum" sz="quarter" idx="5"/>
          </p:nvPr>
        </p:nvSpPr>
        <p:spPr/>
        <p:txBody>
          <a:bodyPr/>
          <a:lstStyle/>
          <a:p>
            <a:fld id="{EE0FC9B9-325B-6C48-A289-E1338E8D9E1A}" type="slidenum">
              <a:rPr lang="en-US" smtClean="0"/>
              <a:pPr/>
              <a:t>3</a:t>
            </a:fld>
            <a:endParaRPr lang="en-US" dirty="0"/>
          </a:p>
        </p:txBody>
      </p:sp>
    </p:spTree>
    <p:extLst>
      <p:ext uri="{BB962C8B-B14F-4D97-AF65-F5344CB8AC3E}">
        <p14:creationId xmlns:p14="http://schemas.microsoft.com/office/powerpoint/2010/main" val="3791668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most basic descriptor of any dynamic data is what is called a time series, which is simply plotting those data with time on the x axis and whatever the observed values are on the y axis. </a:t>
            </a:r>
          </a:p>
          <a:p>
            <a:endParaRPr lang="en-US" dirty="0"/>
          </a:p>
          <a:p>
            <a:r>
              <a:rPr lang="en-US" dirty="0"/>
              <a:t>So imagine we collected data on these five experiences using experience sampling. </a:t>
            </a:r>
          </a:p>
        </p:txBody>
      </p:sp>
      <p:sp>
        <p:nvSpPr>
          <p:cNvPr id="4" name="Slide Number Placeholder 3"/>
          <p:cNvSpPr>
            <a:spLocks noGrp="1"/>
          </p:cNvSpPr>
          <p:nvPr>
            <p:ph type="sldNum" sz="quarter" idx="5"/>
          </p:nvPr>
        </p:nvSpPr>
        <p:spPr/>
        <p:txBody>
          <a:bodyPr/>
          <a:lstStyle/>
          <a:p>
            <a:fld id="{D09A5FF2-3BBB-F845-B8CB-8DF85D3F6833}" type="slidenum">
              <a:rPr lang="en-US" smtClean="0"/>
              <a:t>5</a:t>
            </a:fld>
            <a:endParaRPr lang="en-US"/>
          </a:p>
        </p:txBody>
      </p:sp>
    </p:spTree>
    <p:extLst>
      <p:ext uri="{BB962C8B-B14F-4D97-AF65-F5344CB8AC3E}">
        <p14:creationId xmlns:p14="http://schemas.microsoft.com/office/powerpoint/2010/main" val="1597890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plot the time series of each, making it clear that these experiences vary over time and that they show different patterns of variability</a:t>
            </a:r>
          </a:p>
          <a:p>
            <a:endParaRPr lang="en-US" dirty="0"/>
          </a:p>
          <a:p>
            <a:r>
              <a:rPr lang="en-US" dirty="0"/>
              <a:t>From here, there a number of ways dissect the time series by trying to identify patterns of timing, examining standard deviations and other features of density distributions, and so on. One of the most simple and common ways is to simply look at correlations in how these unfold over time</a:t>
            </a:r>
          </a:p>
        </p:txBody>
      </p:sp>
      <p:sp>
        <p:nvSpPr>
          <p:cNvPr id="4" name="Slide Number Placeholder 3"/>
          <p:cNvSpPr>
            <a:spLocks noGrp="1"/>
          </p:cNvSpPr>
          <p:nvPr>
            <p:ph type="sldNum" sz="quarter" idx="5"/>
          </p:nvPr>
        </p:nvSpPr>
        <p:spPr/>
        <p:txBody>
          <a:bodyPr/>
          <a:lstStyle/>
          <a:p>
            <a:fld id="{D09A5FF2-3BBB-F845-B8CB-8DF85D3F6833}" type="slidenum">
              <a:rPr lang="en-US" smtClean="0"/>
              <a:t>6</a:t>
            </a:fld>
            <a:endParaRPr lang="en-US"/>
          </a:p>
        </p:txBody>
      </p:sp>
    </p:spTree>
    <p:extLst>
      <p:ext uri="{BB962C8B-B14F-4D97-AF65-F5344CB8AC3E}">
        <p14:creationId xmlns:p14="http://schemas.microsoft.com/office/powerpoint/2010/main" val="893660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www.frontiersin.org</a:t>
            </a:r>
            <a:r>
              <a:rPr lang="en-US" dirty="0"/>
              <a:t>/articles/10.3389/fpsyg.2016.00891/full</a:t>
            </a:r>
          </a:p>
        </p:txBody>
      </p:sp>
      <p:sp>
        <p:nvSpPr>
          <p:cNvPr id="4" name="Slide Number Placeholder 3"/>
          <p:cNvSpPr>
            <a:spLocks noGrp="1"/>
          </p:cNvSpPr>
          <p:nvPr>
            <p:ph type="sldNum" sz="quarter" idx="5"/>
          </p:nvPr>
        </p:nvSpPr>
        <p:spPr/>
        <p:txBody>
          <a:bodyPr/>
          <a:lstStyle/>
          <a:p>
            <a:fld id="{B5613106-2F2B-8F4E-A36E-E8BD6DCF0A0B}" type="slidenum">
              <a:rPr lang="en-US" smtClean="0"/>
              <a:t>27</a:t>
            </a:fld>
            <a:endParaRPr lang="en-US"/>
          </a:p>
        </p:txBody>
      </p:sp>
    </p:spTree>
    <p:extLst>
      <p:ext uri="{BB962C8B-B14F-4D97-AF65-F5344CB8AC3E}">
        <p14:creationId xmlns:p14="http://schemas.microsoft.com/office/powerpoint/2010/main" val="374075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www.frontiersin.org</a:t>
            </a:r>
            <a:r>
              <a:rPr lang="en-US" dirty="0"/>
              <a:t>/articles/10.3389/fpsyg.2016.00891/full</a:t>
            </a:r>
          </a:p>
        </p:txBody>
      </p:sp>
      <p:sp>
        <p:nvSpPr>
          <p:cNvPr id="4" name="Slide Number Placeholder 3"/>
          <p:cNvSpPr>
            <a:spLocks noGrp="1"/>
          </p:cNvSpPr>
          <p:nvPr>
            <p:ph type="sldNum" sz="quarter" idx="5"/>
          </p:nvPr>
        </p:nvSpPr>
        <p:spPr/>
        <p:txBody>
          <a:bodyPr/>
          <a:lstStyle/>
          <a:p>
            <a:fld id="{B5613106-2F2B-8F4E-A36E-E8BD6DCF0A0B}" type="slidenum">
              <a:rPr lang="en-US" smtClean="0"/>
              <a:t>28</a:t>
            </a:fld>
            <a:endParaRPr lang="en-US"/>
          </a:p>
        </p:txBody>
      </p:sp>
    </p:spTree>
    <p:extLst>
      <p:ext uri="{BB962C8B-B14F-4D97-AF65-F5344CB8AC3E}">
        <p14:creationId xmlns:p14="http://schemas.microsoft.com/office/powerpoint/2010/main" val="888395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www.frontiersin.org</a:t>
            </a:r>
            <a:r>
              <a:rPr lang="en-US" dirty="0"/>
              <a:t>/articles/10.3389/fpsyg.2016.00891/full</a:t>
            </a:r>
          </a:p>
        </p:txBody>
      </p:sp>
      <p:sp>
        <p:nvSpPr>
          <p:cNvPr id="4" name="Slide Number Placeholder 3"/>
          <p:cNvSpPr>
            <a:spLocks noGrp="1"/>
          </p:cNvSpPr>
          <p:nvPr>
            <p:ph type="sldNum" sz="quarter" idx="5"/>
          </p:nvPr>
        </p:nvSpPr>
        <p:spPr/>
        <p:txBody>
          <a:bodyPr/>
          <a:lstStyle/>
          <a:p>
            <a:fld id="{B5613106-2F2B-8F4E-A36E-E8BD6DCF0A0B}" type="slidenum">
              <a:rPr lang="en-US" smtClean="0"/>
              <a:t>29</a:t>
            </a:fld>
            <a:endParaRPr lang="en-US"/>
          </a:p>
        </p:txBody>
      </p:sp>
    </p:spTree>
    <p:extLst>
      <p:ext uri="{BB962C8B-B14F-4D97-AF65-F5344CB8AC3E}">
        <p14:creationId xmlns:p14="http://schemas.microsoft.com/office/powerpoint/2010/main" val="2644589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www.frontiersin.org</a:t>
            </a:r>
            <a:r>
              <a:rPr lang="en-US" dirty="0"/>
              <a:t>/articles/10.3389/fpsyg.2016.00891/full</a:t>
            </a:r>
          </a:p>
        </p:txBody>
      </p:sp>
      <p:sp>
        <p:nvSpPr>
          <p:cNvPr id="4" name="Slide Number Placeholder 3"/>
          <p:cNvSpPr>
            <a:spLocks noGrp="1"/>
          </p:cNvSpPr>
          <p:nvPr>
            <p:ph type="sldNum" sz="quarter" idx="5"/>
          </p:nvPr>
        </p:nvSpPr>
        <p:spPr/>
        <p:txBody>
          <a:bodyPr/>
          <a:lstStyle/>
          <a:p>
            <a:fld id="{B5613106-2F2B-8F4E-A36E-E8BD6DCF0A0B}" type="slidenum">
              <a:rPr lang="en-US" smtClean="0"/>
              <a:t>30</a:t>
            </a:fld>
            <a:endParaRPr lang="en-US"/>
          </a:p>
        </p:txBody>
      </p:sp>
    </p:spTree>
    <p:extLst>
      <p:ext uri="{BB962C8B-B14F-4D97-AF65-F5344CB8AC3E}">
        <p14:creationId xmlns:p14="http://schemas.microsoft.com/office/powerpoint/2010/main" val="595090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results in a symmetric matrix of the associations among the measured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many of you may have seen represented using network tools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is looking at patterns among an individual's </a:t>
            </a:r>
            <a:r>
              <a:rPr lang="en-US" dirty="0" err="1"/>
              <a:t>expeirences</a:t>
            </a:r>
            <a:r>
              <a:rPr lang="en-US" dirty="0"/>
              <a:t> over time, this could be considered a descriptive test of Allport's contention that personality is a dynamic organization within the individual.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this doesn't capture how these experiences predict each other over time, so another practice to lag the associations such that the current time point is predicted from previous time point</a:t>
            </a:r>
          </a:p>
          <a:p>
            <a:endParaRPr lang="en-US" dirty="0"/>
          </a:p>
        </p:txBody>
      </p:sp>
      <p:sp>
        <p:nvSpPr>
          <p:cNvPr id="4" name="Slide Number Placeholder 3"/>
          <p:cNvSpPr>
            <a:spLocks noGrp="1"/>
          </p:cNvSpPr>
          <p:nvPr>
            <p:ph type="sldNum" sz="quarter" idx="5"/>
          </p:nvPr>
        </p:nvSpPr>
        <p:spPr/>
        <p:txBody>
          <a:bodyPr/>
          <a:lstStyle/>
          <a:p>
            <a:fld id="{D09A5FF2-3BBB-F845-B8CB-8DF85D3F6833}" type="slidenum">
              <a:rPr lang="en-US" smtClean="0"/>
              <a:t>48</a:t>
            </a:fld>
            <a:endParaRPr lang="en-US"/>
          </a:p>
        </p:txBody>
      </p:sp>
    </p:spTree>
    <p:extLst>
      <p:ext uri="{BB962C8B-B14F-4D97-AF65-F5344CB8AC3E}">
        <p14:creationId xmlns:p14="http://schemas.microsoft.com/office/powerpoint/2010/main" val="98704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8737-004E-7539-A1C7-537E391C01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EAF89F-742E-FD38-024C-16A4DE7ACA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829638-4001-01DE-2BEF-3BD0010C7B2E}"/>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5" name="Footer Placeholder 4">
            <a:extLst>
              <a:ext uri="{FF2B5EF4-FFF2-40B4-BE49-F238E27FC236}">
                <a16:creationId xmlns:a16="http://schemas.microsoft.com/office/drawing/2014/main" id="{4F419DB3-204C-C57D-08B2-5B32CACD0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C9EEC-3E0E-C12C-14D4-DF57CCBCD9AB}"/>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853901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23F3-A9E1-4984-28D2-949FBD3DDE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F68B19-A3DA-7069-B267-011ECED756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38CEE-8F56-2DE0-A367-7D7F6E4F72D1}"/>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5" name="Footer Placeholder 4">
            <a:extLst>
              <a:ext uri="{FF2B5EF4-FFF2-40B4-BE49-F238E27FC236}">
                <a16:creationId xmlns:a16="http://schemas.microsoft.com/office/drawing/2014/main" id="{A0746AF1-9DDC-1674-AE22-AF8A26768E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68D6A-99C9-3EBC-5872-2CDE6F34285E}"/>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1637088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ACB534-16C0-D830-F1FC-C0FCB5DABF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F73335-E3DF-907F-A6A4-7096B928C6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B9C7DB-D0A1-78EE-D78D-69F399CBB547}"/>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5" name="Footer Placeholder 4">
            <a:extLst>
              <a:ext uri="{FF2B5EF4-FFF2-40B4-BE49-F238E27FC236}">
                <a16:creationId xmlns:a16="http://schemas.microsoft.com/office/drawing/2014/main" id="{2300C804-6606-E187-1AA0-4A881B67B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3082C-A6D2-AE3A-6677-7001C4DA7968}"/>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2095611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FAE5-A683-2DEC-B540-BD60C3587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422BAD-A53B-C731-3B7D-AB79192B44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32294-A7F6-71B5-FA86-B8FF0E527486}"/>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5" name="Footer Placeholder 4">
            <a:extLst>
              <a:ext uri="{FF2B5EF4-FFF2-40B4-BE49-F238E27FC236}">
                <a16:creationId xmlns:a16="http://schemas.microsoft.com/office/drawing/2014/main" id="{829583BB-54CF-5EE5-3EB3-60FDADAAE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78A7B-B8A3-6D2C-F564-C8349FA146AD}"/>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152846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E3382-2153-04A2-AF0E-AEACF3CFB3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E75E93-C193-064C-DDB5-B468046A75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E9BBE5-F145-F773-C8B1-71EABD517256}"/>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5" name="Footer Placeholder 4">
            <a:extLst>
              <a:ext uri="{FF2B5EF4-FFF2-40B4-BE49-F238E27FC236}">
                <a16:creationId xmlns:a16="http://schemas.microsoft.com/office/drawing/2014/main" id="{1C863DE3-79A4-DD4F-092D-D95C69741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8ABA2-CD46-5096-9A4A-DECE8D24D0C4}"/>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3655284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BFCC-51F7-D355-5A88-5F87120509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FE13D9-CF94-ABD5-1B02-E23FC09286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DF625F-4D5B-F1D0-0CF3-9E7FF23BBE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60C687-D033-6C1F-8FC0-FCDE6CE03FC2}"/>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6" name="Footer Placeholder 5">
            <a:extLst>
              <a:ext uri="{FF2B5EF4-FFF2-40B4-BE49-F238E27FC236}">
                <a16:creationId xmlns:a16="http://schemas.microsoft.com/office/drawing/2014/main" id="{4FCC178D-F6C8-C094-4FD6-65C779A9A6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1CB22-CC72-349D-3771-18C6268FEADC}"/>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392612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67F5-1343-B58B-E74D-08E676A570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B0FA31-6387-781A-7100-7C5B40DE78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A9592D-5E6B-56F8-5451-0DEF0D4A17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996F1C-B431-C12C-1A55-0E88212565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60649E-359B-09F7-9D09-C9A6C1144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FA453-A8E5-500E-985F-E28CA6BA7A81}"/>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8" name="Footer Placeholder 7">
            <a:extLst>
              <a:ext uri="{FF2B5EF4-FFF2-40B4-BE49-F238E27FC236}">
                <a16:creationId xmlns:a16="http://schemas.microsoft.com/office/drawing/2014/main" id="{A159EA69-F1B0-F187-5E05-489AF3BD74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344F3-5A27-617E-D240-6DA577A23138}"/>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2148623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1A20-4B39-C406-D7B6-34FA04349F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B12CAA-61F7-38EA-3E0C-C00CCA254F3D}"/>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4" name="Footer Placeholder 3">
            <a:extLst>
              <a:ext uri="{FF2B5EF4-FFF2-40B4-BE49-F238E27FC236}">
                <a16:creationId xmlns:a16="http://schemas.microsoft.com/office/drawing/2014/main" id="{1A3A2408-C342-91EF-5E2F-D2CC0CDAD2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4EF574-E8BE-FA17-0EDD-740885BF574E}"/>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169776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F8DD67-C246-9D0F-38A5-4F65ECFBAD55}"/>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3" name="Footer Placeholder 2">
            <a:extLst>
              <a:ext uri="{FF2B5EF4-FFF2-40B4-BE49-F238E27FC236}">
                <a16:creationId xmlns:a16="http://schemas.microsoft.com/office/drawing/2014/main" id="{7BE3F972-3963-3836-0D18-C0FCA2B44F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89B3EB-F1BF-3CDC-360D-E1715DAE0C88}"/>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715328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D5EE1-628F-7257-0CFA-4483BC1D66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924459-83A6-1722-3448-303E1331C7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671007-EAE8-D9FE-9DB6-866A08C05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3F4D6-67AB-9945-AD9C-71BBA490D92C}"/>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6" name="Footer Placeholder 5">
            <a:extLst>
              <a:ext uri="{FF2B5EF4-FFF2-40B4-BE49-F238E27FC236}">
                <a16:creationId xmlns:a16="http://schemas.microsoft.com/office/drawing/2014/main" id="{4D5DA34E-51AD-05D3-9789-AC1931810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537D4A-C7F5-A3B7-C9A2-8C62208AAEB3}"/>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323941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A305-2D70-6AB3-9235-238413E598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D9F0AE-54A7-6B26-F933-EEE727E592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336E63-4A04-986A-C13B-E8FE92930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E243ED-384A-BB76-9554-CFBD67C27EB5}"/>
              </a:ext>
            </a:extLst>
          </p:cNvPr>
          <p:cNvSpPr>
            <a:spLocks noGrp="1"/>
          </p:cNvSpPr>
          <p:nvPr>
            <p:ph type="dt" sz="half" idx="10"/>
          </p:nvPr>
        </p:nvSpPr>
        <p:spPr/>
        <p:txBody>
          <a:bodyPr/>
          <a:lstStyle/>
          <a:p>
            <a:fld id="{96BFAAF6-791B-DB44-B61F-2529756D538A}" type="datetimeFigureOut">
              <a:rPr lang="en-US" smtClean="0"/>
              <a:t>7/2/22</a:t>
            </a:fld>
            <a:endParaRPr lang="en-US"/>
          </a:p>
        </p:txBody>
      </p:sp>
      <p:sp>
        <p:nvSpPr>
          <p:cNvPr id="6" name="Footer Placeholder 5">
            <a:extLst>
              <a:ext uri="{FF2B5EF4-FFF2-40B4-BE49-F238E27FC236}">
                <a16:creationId xmlns:a16="http://schemas.microsoft.com/office/drawing/2014/main" id="{3F340E9D-79EA-DDAC-73C5-3CD59D12D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B6E60-4732-BC1E-A3E8-E8110E3679E1}"/>
              </a:ext>
            </a:extLst>
          </p:cNvPr>
          <p:cNvSpPr>
            <a:spLocks noGrp="1"/>
          </p:cNvSpPr>
          <p:nvPr>
            <p:ph type="sldNum" sz="quarter" idx="12"/>
          </p:nvPr>
        </p:nvSpPr>
        <p:spPr/>
        <p:txBody>
          <a:bodyPr/>
          <a:lstStyle/>
          <a:p>
            <a:fld id="{5BD11F1C-A3B5-204D-B5A8-38D9B3931E25}" type="slidenum">
              <a:rPr lang="en-US" smtClean="0"/>
              <a:t>‹#›</a:t>
            </a:fld>
            <a:endParaRPr lang="en-US"/>
          </a:p>
        </p:txBody>
      </p:sp>
    </p:spTree>
    <p:extLst>
      <p:ext uri="{BB962C8B-B14F-4D97-AF65-F5344CB8AC3E}">
        <p14:creationId xmlns:p14="http://schemas.microsoft.com/office/powerpoint/2010/main" val="4169701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42151A-9291-6D78-4A80-346628A8D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B803F5-77C3-DAA5-35E9-A1CC0812F7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853AC-E0DF-E707-6BEB-E6371F17E3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FAAF6-791B-DB44-B61F-2529756D538A}" type="datetimeFigureOut">
              <a:rPr lang="en-US" smtClean="0"/>
              <a:t>7/2/22</a:t>
            </a:fld>
            <a:endParaRPr lang="en-US"/>
          </a:p>
        </p:txBody>
      </p:sp>
      <p:sp>
        <p:nvSpPr>
          <p:cNvPr id="5" name="Footer Placeholder 4">
            <a:extLst>
              <a:ext uri="{FF2B5EF4-FFF2-40B4-BE49-F238E27FC236}">
                <a16:creationId xmlns:a16="http://schemas.microsoft.com/office/drawing/2014/main" id="{D2B36C78-1A2D-FC46-EF48-D296625BA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7B6692-A181-6941-6560-48036BD4BE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11F1C-A3B5-204D-B5A8-38D9B3931E25}" type="slidenum">
              <a:rPr lang="en-US" smtClean="0"/>
              <a:t>‹#›</a:t>
            </a:fld>
            <a:endParaRPr lang="en-US"/>
          </a:p>
        </p:txBody>
      </p:sp>
    </p:spTree>
    <p:extLst>
      <p:ext uri="{BB962C8B-B14F-4D97-AF65-F5344CB8AC3E}">
        <p14:creationId xmlns:p14="http://schemas.microsoft.com/office/powerpoint/2010/main" val="1603481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file:///Ong,%20A.%20D.,%20&amp;%20Ram,%20N.%20(2017).%20Fragile%20and%20enduring%20positive%20affect/%20Implications%20for%20adaptive%20aging.%20Gerontology,%2063(3),%20263-269." TargetMode="Externa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frontiersin.org/articles/10.3389/fpsyg.2016.00891/ful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hyperlink" Target="https://www.frontiersin.org/articles/10.3389/fpsyg.2016.00891/full" TargetMode="External"/><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spsp.org/sites/default/files/SPSP_Webinar_Fall2018_final.pdf"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5.png"/><Relationship Id="rId12"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image" Target="../media/image3.tiff"/><Relationship Id="rId9" Type="http://schemas.openxmlformats.org/officeDocument/2006/relationships/image" Target="../media/image6.jpeg"/><Relationship Id="rId14" Type="http://schemas.openxmlformats.org/officeDocument/2006/relationships/image" Target="../media/image10.tiff"/></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spsp.org/sites/default/files/SPSP_Webinar_Fall2018_final.pdf"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20.png"/><Relationship Id="rId7" Type="http://schemas.openxmlformats.org/officeDocument/2006/relationships/image" Target="../media/image13.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50.png"/><Relationship Id="rId11" Type="http://schemas.openxmlformats.org/officeDocument/2006/relationships/image" Target="../media/image32.png"/><Relationship Id="rId5" Type="http://schemas.openxmlformats.org/officeDocument/2006/relationships/image" Target="../media/image340.png"/><Relationship Id="rId10" Type="http://schemas.openxmlformats.org/officeDocument/2006/relationships/image" Target="../media/image31.jpg"/><Relationship Id="rId4" Type="http://schemas.openxmlformats.org/officeDocument/2006/relationships/image" Target="../media/image330.png"/><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1.png"/><Relationship Id="rId4" Type="http://schemas.openxmlformats.org/officeDocument/2006/relationships/image" Target="../media/image331.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psyarxiv.com/pb92q/"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png"/><Relationship Id="rId7" Type="http://schemas.openxmlformats.org/officeDocument/2006/relationships/image" Target="../media/image45.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54.xml.rels><?xml version="1.0" encoding="UTF-8" standalone="yes"?>
<Relationships xmlns="http://schemas.openxmlformats.org/package/2006/relationships"><Relationship Id="rId8" Type="http://schemas.openxmlformats.org/officeDocument/2006/relationships/hyperlink" Target="https://psyarxiv.com/tfs7c" TargetMode="External"/><Relationship Id="rId3" Type="http://schemas.openxmlformats.org/officeDocument/2006/relationships/hyperlink" Target="https://link.springer.com/article/10.1186/1471-2288-10-28" TargetMode="External"/><Relationship Id="rId7" Type="http://schemas.openxmlformats.org/officeDocument/2006/relationships/hyperlink" Target="https://journals.plos.org/plosone/article?id=10.1371/journal.pone.0174035" TargetMode="External"/><Relationship Id="rId2" Type="http://schemas.openxmlformats.org/officeDocument/2006/relationships/hyperlink" Target="https://journals.sagepub.com/doi/pdf/10.1177/1073191116645909?casa_token=5V1NrdZlDG8AAAAA:RXb7MqbUWLbV-ByH7kotg35JhDvHmbGbTajo-6iltY1Hp5umxV5iKEhrT_LfK_oNS7lMEeA_YuR0Qw" TargetMode="External"/><Relationship Id="rId1" Type="http://schemas.openxmlformats.org/officeDocument/2006/relationships/slideLayout" Target="../slideLayouts/slideLayout7.xml"/><Relationship Id="rId6" Type="http://schemas.openxmlformats.org/officeDocument/2006/relationships/hyperlink" Target="https://www.ncbi.nlm.nih.gov/pmc/articles/pmc6433550/" TargetMode="External"/><Relationship Id="rId5" Type="http://schemas.openxmlformats.org/officeDocument/2006/relationships/hyperlink" Target="https://www.tandfonline.com/doi/pdf/10.1080/00273171.2017.1373014?casa_token=pMKfa6vPPxYAAAAA:eqcre2MbT_jv5wAX4q9b3IOMUUI3P-zlO3Zv6k8_Bzxmz0yGmQaPoIqeKgzkgo48LiNvCnxX9JC0vA" TargetMode="External"/><Relationship Id="rId4" Type="http://schemas.openxmlformats.org/officeDocument/2006/relationships/hyperlink" Target="https://www.tandfonline.com/doi/pdf/10.1080/00273171.2018.1454823"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psyarxiv.com/tfs7c" TargetMode="External"/><Relationship Id="rId3" Type="http://schemas.openxmlformats.org/officeDocument/2006/relationships/hyperlink" Target="https://link.springer.com/article/10.1186/1471-2288-10-28" TargetMode="External"/><Relationship Id="rId7" Type="http://schemas.openxmlformats.org/officeDocument/2006/relationships/hyperlink" Target="https://journals.plos.org/plosone/article?id=10.1371/journal.pone.0174035" TargetMode="External"/><Relationship Id="rId2" Type="http://schemas.openxmlformats.org/officeDocument/2006/relationships/hyperlink" Target="https://journals.sagepub.com/doi/pdf/10.1177/1073191116645909?casa_token=5V1NrdZlDG8AAAAA:RXb7MqbUWLbV-ByH7kotg35JhDvHmbGbTajo-6iltY1Hp5umxV5iKEhrT_LfK_oNS7lMEeA_YuR0Qw" TargetMode="External"/><Relationship Id="rId1" Type="http://schemas.openxmlformats.org/officeDocument/2006/relationships/slideLayout" Target="../slideLayouts/slideLayout7.xml"/><Relationship Id="rId6" Type="http://schemas.openxmlformats.org/officeDocument/2006/relationships/hyperlink" Target="https://www.ncbi.nlm.nih.gov/pmc/articles/pmc6433550/" TargetMode="External"/><Relationship Id="rId5" Type="http://schemas.openxmlformats.org/officeDocument/2006/relationships/hyperlink" Target="https://www.tandfonline.com/doi/pdf/10.1080/00273171.2017.1373014?casa_token=pMKfa6vPPxYAAAAA:eqcre2MbT_jv5wAX4q9b3IOMUUI3P-zlO3Zv6k8_Bzxmz0yGmQaPoIqeKgzkgo48LiNvCnxX9JC0vA" TargetMode="External"/><Relationship Id="rId4" Type="http://schemas.openxmlformats.org/officeDocument/2006/relationships/hyperlink" Target="https://www.tandfonline.com/doi/pdf/10.1080/00273171.2018.1454823"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psyarxiv.com/pb92q/"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psyarxiv.com/pb92q/"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ncbi.nlm.nih.gov/pmc/articles/PMC6167194/" TargetMode="Externa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D7AD56-2851-13E0-69ED-A1237E21D520}"/>
              </a:ext>
            </a:extLst>
          </p:cNvPr>
          <p:cNvSpPr/>
          <p:nvPr/>
        </p:nvSpPr>
        <p:spPr>
          <a:xfrm>
            <a:off x="0" y="0"/>
            <a:ext cx="12192000" cy="4256690"/>
          </a:xfrm>
          <a:prstGeom prst="rect">
            <a:avLst/>
          </a:prstGeom>
          <a:solidFill>
            <a:srgbClr val="0049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2BA37-8162-27A9-727C-FCB5DABD9EBE}"/>
              </a:ext>
            </a:extLst>
          </p:cNvPr>
          <p:cNvSpPr>
            <a:spLocks noGrp="1"/>
          </p:cNvSpPr>
          <p:nvPr>
            <p:ph type="ctrTitle"/>
          </p:nvPr>
        </p:nvSpPr>
        <p:spPr>
          <a:xfrm>
            <a:off x="599090" y="1588550"/>
            <a:ext cx="11151476" cy="2387600"/>
          </a:xfrm>
        </p:spPr>
        <p:txBody>
          <a:bodyPr>
            <a:normAutofit/>
          </a:bodyPr>
          <a:lstStyle/>
          <a:p>
            <a:r>
              <a:rPr lang="en-US" sz="7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Personality Dynamics</a:t>
            </a:r>
            <a:br>
              <a:rPr lang="en-US" sz="7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r>
              <a:rPr lang="en-US"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Part 3</a:t>
            </a:r>
            <a:r>
              <a:rPr lang="en-US" sz="3200" b="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Workshop + BYOD</a:t>
            </a:r>
            <a:endParaRPr lang="en-US" sz="7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ubtitle 2">
            <a:extLst>
              <a:ext uri="{FF2B5EF4-FFF2-40B4-BE49-F238E27FC236}">
                <a16:creationId xmlns:a16="http://schemas.microsoft.com/office/drawing/2014/main" id="{6B70408F-7488-C229-5FE8-B1485AF7E7C3}"/>
              </a:ext>
            </a:extLst>
          </p:cNvPr>
          <p:cNvSpPr>
            <a:spLocks noGrp="1"/>
          </p:cNvSpPr>
          <p:nvPr>
            <p:ph type="subTitle" idx="1"/>
          </p:nvPr>
        </p:nvSpPr>
        <p:spPr>
          <a:xfrm>
            <a:off x="1524000" y="4441569"/>
            <a:ext cx="9144000" cy="1655762"/>
          </a:xfrm>
        </p:spPr>
        <p:txBody>
          <a:bodyPr>
            <a:normAutofit/>
          </a:bodyPr>
          <a:lstStyle/>
          <a:p>
            <a:r>
              <a:rPr lang="en-US" sz="3200" b="1" dirty="0" err="1">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Emorie</a:t>
            </a:r>
            <a:r>
              <a:rPr lang="en-US" sz="3200"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 D. Beck, PhD</a:t>
            </a:r>
            <a:endParaRPr lang="en-US"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descr="Logo&#10;&#10;Description automatically generated">
            <a:extLst>
              <a:ext uri="{FF2B5EF4-FFF2-40B4-BE49-F238E27FC236}">
                <a16:creationId xmlns:a16="http://schemas.microsoft.com/office/drawing/2014/main" id="{33FA63E9-4728-B853-66F3-5BC6B5655B33}"/>
              </a:ext>
            </a:extLst>
          </p:cNvPr>
          <p:cNvPicPr>
            <a:picLocks noChangeAspect="1"/>
          </p:cNvPicPr>
          <p:nvPr/>
        </p:nvPicPr>
        <p:blipFill>
          <a:blip r:embed="rId2"/>
          <a:stretch>
            <a:fillRect/>
          </a:stretch>
        </p:blipFill>
        <p:spPr>
          <a:xfrm>
            <a:off x="4041528" y="5130451"/>
            <a:ext cx="4108944" cy="1051205"/>
          </a:xfrm>
          <a:prstGeom prst="rect">
            <a:avLst/>
          </a:prstGeom>
        </p:spPr>
      </p:pic>
      <p:sp>
        <p:nvSpPr>
          <p:cNvPr id="7" name="Rectangle 6">
            <a:extLst>
              <a:ext uri="{FF2B5EF4-FFF2-40B4-BE49-F238E27FC236}">
                <a16:creationId xmlns:a16="http://schemas.microsoft.com/office/drawing/2014/main" id="{8B6711E6-3FD7-0F58-9A1D-CE4C7C552C67}"/>
              </a:ext>
            </a:extLst>
          </p:cNvPr>
          <p:cNvSpPr/>
          <p:nvPr/>
        </p:nvSpPr>
        <p:spPr>
          <a:xfrm>
            <a:off x="9273914" y="6258394"/>
            <a:ext cx="2788171" cy="599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July 6, 2022</a:t>
            </a:r>
          </a:p>
        </p:txBody>
      </p:sp>
      <p:sp>
        <p:nvSpPr>
          <p:cNvPr id="8" name="Rectangle 7">
            <a:extLst>
              <a:ext uri="{FF2B5EF4-FFF2-40B4-BE49-F238E27FC236}">
                <a16:creationId xmlns:a16="http://schemas.microsoft.com/office/drawing/2014/main" id="{6224AF5C-414C-7F7E-1A81-4C2D0D6857E6}"/>
              </a:ext>
            </a:extLst>
          </p:cNvPr>
          <p:cNvSpPr/>
          <p:nvPr/>
        </p:nvSpPr>
        <p:spPr>
          <a:xfrm>
            <a:off x="-5407" y="6286517"/>
            <a:ext cx="3917840" cy="599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2</a:t>
            </a:r>
            <a:r>
              <a:rPr lang="en-US" b="1" baseline="30000"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nd</a:t>
            </a:r>
            <a:r>
              <a:rPr lang="en-US"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 Summer School in Personality Science, Madrid, Spain</a:t>
            </a:r>
          </a:p>
        </p:txBody>
      </p:sp>
    </p:spTree>
    <p:extLst>
      <p:ext uri="{BB962C8B-B14F-4D97-AF65-F5344CB8AC3E}">
        <p14:creationId xmlns:p14="http://schemas.microsoft.com/office/powerpoint/2010/main" val="1774244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0C4B02C-2FA8-1746-A1C7-FE8CEE01821B}"/>
              </a:ext>
            </a:extLst>
          </p:cNvPr>
          <p:cNvSpPr/>
          <p:nvPr/>
        </p:nvSpPr>
        <p:spPr>
          <a:xfrm>
            <a:off x="7537837" y="3386714"/>
            <a:ext cx="546652" cy="290764"/>
          </a:xfrm>
          <a:prstGeom prst="rect">
            <a:avLst/>
          </a:prstGeom>
          <a:solidFill>
            <a:srgbClr val="FF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E8637CE-BD60-0A42-B3E4-4B6C05B008E2}"/>
              </a:ext>
            </a:extLst>
          </p:cNvPr>
          <p:cNvSpPr/>
          <p:nvPr/>
        </p:nvSpPr>
        <p:spPr>
          <a:xfrm>
            <a:off x="2900570" y="313081"/>
            <a:ext cx="6390861"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Do you have a variance or frequency problem? </a:t>
            </a:r>
          </a:p>
        </p:txBody>
      </p:sp>
      <p:sp>
        <p:nvSpPr>
          <p:cNvPr id="6" name="Rectangle 5">
            <a:extLst>
              <a:ext uri="{FF2B5EF4-FFF2-40B4-BE49-F238E27FC236}">
                <a16:creationId xmlns:a16="http://schemas.microsoft.com/office/drawing/2014/main" id="{C24028CF-8CC9-A240-859E-0AA2F4A7A65B}"/>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sp>
        <p:nvSpPr>
          <p:cNvPr id="8" name="Rectangle 7">
            <a:extLst>
              <a:ext uri="{FF2B5EF4-FFF2-40B4-BE49-F238E27FC236}">
                <a16:creationId xmlns:a16="http://schemas.microsoft.com/office/drawing/2014/main" id="{95AB5903-76D6-0B4F-BD13-1A5453F724FF}"/>
              </a:ext>
            </a:extLst>
          </p:cNvPr>
          <p:cNvSpPr/>
          <p:nvPr/>
        </p:nvSpPr>
        <p:spPr>
          <a:xfrm>
            <a:off x="1073427" y="1653208"/>
            <a:ext cx="2266121" cy="225287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S1:</a:t>
            </a:r>
            <a:r>
              <a:rPr lang="en-US" sz="2400" u="sng" dirty="0">
                <a:solidFill>
                  <a:schemeClr val="tx1"/>
                </a:solidFill>
              </a:rPr>
              <a:t> </a:t>
            </a:r>
          </a:p>
          <a:p>
            <a:pPr algn="ctr"/>
            <a:r>
              <a:rPr lang="en-US" sz="2400" i="1" dirty="0">
                <a:solidFill>
                  <a:schemeClr val="tx1"/>
                </a:solidFill>
              </a:rPr>
              <a:t>SD</a:t>
            </a:r>
            <a:r>
              <a:rPr lang="en-US" sz="2400" i="1" baseline="-25000" dirty="0">
                <a:solidFill>
                  <a:schemeClr val="tx1"/>
                </a:solidFill>
              </a:rPr>
              <a:t>y1</a:t>
            </a:r>
            <a:r>
              <a:rPr lang="en-US" sz="2400" dirty="0">
                <a:solidFill>
                  <a:schemeClr val="tx1"/>
                </a:solidFill>
              </a:rPr>
              <a:t> = 1.39</a:t>
            </a:r>
          </a:p>
          <a:p>
            <a:pPr algn="ctr"/>
            <a:r>
              <a:rPr lang="en-US" sz="2400" dirty="0">
                <a:solidFill>
                  <a:schemeClr val="tx1"/>
                </a:solidFill>
              </a:rPr>
              <a:t>Range</a:t>
            </a:r>
            <a:r>
              <a:rPr lang="en-US" sz="2400" baseline="-25000" dirty="0">
                <a:solidFill>
                  <a:schemeClr val="tx1"/>
                </a:solidFill>
              </a:rPr>
              <a:t>y1</a:t>
            </a:r>
            <a:r>
              <a:rPr lang="en-US" sz="2400" dirty="0">
                <a:solidFill>
                  <a:schemeClr val="tx1"/>
                </a:solidFill>
              </a:rPr>
              <a:t> = 1 to 5</a:t>
            </a:r>
          </a:p>
          <a:p>
            <a:pPr algn="ctr"/>
            <a:endParaRPr lang="en-US" sz="2400" dirty="0">
              <a:solidFill>
                <a:schemeClr val="tx1"/>
              </a:solidFill>
            </a:endParaRPr>
          </a:p>
          <a:p>
            <a:pPr algn="ctr"/>
            <a:r>
              <a:rPr lang="en-US" sz="2400" i="1" dirty="0">
                <a:solidFill>
                  <a:schemeClr val="tx1"/>
                </a:solidFill>
              </a:rPr>
              <a:t>y</a:t>
            </a:r>
            <a:r>
              <a:rPr lang="en-US" sz="2400" baseline="-25000" dirty="0">
                <a:solidFill>
                  <a:schemeClr val="tx1"/>
                </a:solidFill>
              </a:rPr>
              <a:t>2</a:t>
            </a:r>
            <a:r>
              <a:rPr lang="en-US" sz="2400" dirty="0">
                <a:solidFill>
                  <a:schemeClr val="tx1"/>
                </a:solidFill>
              </a:rPr>
              <a:t>: 0 = 4, 1 = 4</a:t>
            </a:r>
          </a:p>
        </p:txBody>
      </p:sp>
      <p:sp>
        <p:nvSpPr>
          <p:cNvPr id="9" name="Rectangle 8">
            <a:extLst>
              <a:ext uri="{FF2B5EF4-FFF2-40B4-BE49-F238E27FC236}">
                <a16:creationId xmlns:a16="http://schemas.microsoft.com/office/drawing/2014/main" id="{D75669F9-FFBB-4745-8546-93D56954CABB}"/>
              </a:ext>
            </a:extLst>
          </p:cNvPr>
          <p:cNvSpPr/>
          <p:nvPr/>
        </p:nvSpPr>
        <p:spPr>
          <a:xfrm>
            <a:off x="1073426" y="4187686"/>
            <a:ext cx="2266121" cy="22494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S2: </a:t>
            </a:r>
          </a:p>
          <a:p>
            <a:pPr algn="ctr"/>
            <a:r>
              <a:rPr lang="en-US" sz="2400" i="1" dirty="0">
                <a:solidFill>
                  <a:schemeClr val="tx1"/>
                </a:solidFill>
              </a:rPr>
              <a:t>SD</a:t>
            </a:r>
            <a:r>
              <a:rPr lang="en-US" sz="2400" i="1" baseline="-25000" dirty="0">
                <a:solidFill>
                  <a:schemeClr val="tx1"/>
                </a:solidFill>
              </a:rPr>
              <a:t>y1</a:t>
            </a:r>
            <a:r>
              <a:rPr lang="en-US" sz="2400" dirty="0">
                <a:solidFill>
                  <a:schemeClr val="tx1"/>
                </a:solidFill>
              </a:rPr>
              <a:t> = 1.39</a:t>
            </a:r>
          </a:p>
          <a:p>
            <a:pPr algn="ctr"/>
            <a:r>
              <a:rPr lang="en-US" sz="2400" dirty="0">
                <a:solidFill>
                  <a:schemeClr val="tx1"/>
                </a:solidFill>
              </a:rPr>
              <a:t>Range = 1 to 2</a:t>
            </a:r>
          </a:p>
          <a:p>
            <a:pPr algn="ctr"/>
            <a:endParaRPr lang="en-US" sz="2400" dirty="0">
              <a:solidFill>
                <a:schemeClr val="tx1"/>
              </a:solidFill>
            </a:endParaRPr>
          </a:p>
          <a:p>
            <a:pPr algn="ctr"/>
            <a:r>
              <a:rPr lang="en-US" sz="2400" i="1" dirty="0">
                <a:solidFill>
                  <a:schemeClr val="tx1"/>
                </a:solidFill>
              </a:rPr>
              <a:t>y</a:t>
            </a:r>
            <a:r>
              <a:rPr lang="en-US" sz="2400" baseline="-25000" dirty="0">
                <a:solidFill>
                  <a:schemeClr val="tx1"/>
                </a:solidFill>
              </a:rPr>
              <a:t>2</a:t>
            </a:r>
            <a:r>
              <a:rPr lang="en-US" sz="2400" dirty="0">
                <a:solidFill>
                  <a:schemeClr val="tx1"/>
                </a:solidFill>
              </a:rPr>
              <a:t>: 0 = 7, 1 = 1</a:t>
            </a:r>
          </a:p>
        </p:txBody>
      </p:sp>
      <p:sp>
        <p:nvSpPr>
          <p:cNvPr id="12" name="Rectangle 11">
            <a:extLst>
              <a:ext uri="{FF2B5EF4-FFF2-40B4-BE49-F238E27FC236}">
                <a16:creationId xmlns:a16="http://schemas.microsoft.com/office/drawing/2014/main" id="{093C04B5-55C5-824D-9169-B6A279EA1653}"/>
              </a:ext>
            </a:extLst>
          </p:cNvPr>
          <p:cNvSpPr/>
          <p:nvPr/>
        </p:nvSpPr>
        <p:spPr>
          <a:xfrm>
            <a:off x="6662530" y="5396948"/>
            <a:ext cx="546652" cy="290764"/>
          </a:xfrm>
          <a:prstGeom prst="rect">
            <a:avLst/>
          </a:prstGeom>
          <a:solidFill>
            <a:srgbClr val="FF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Bracket 12">
            <a:extLst>
              <a:ext uri="{FF2B5EF4-FFF2-40B4-BE49-F238E27FC236}">
                <a16:creationId xmlns:a16="http://schemas.microsoft.com/office/drawing/2014/main" id="{478CF642-C3E2-2345-9D3A-F98049E0DF24}"/>
              </a:ext>
            </a:extLst>
          </p:cNvPr>
          <p:cNvSpPr/>
          <p:nvPr/>
        </p:nvSpPr>
        <p:spPr>
          <a:xfrm>
            <a:off x="8244840" y="2579205"/>
            <a:ext cx="146438" cy="1098273"/>
          </a:xfrm>
          <a:prstGeom prst="rightBracket">
            <a:avLst/>
          </a:prstGeom>
          <a:ln w="38100">
            <a:solidFill>
              <a:srgbClr val="0CD07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sp>
        <p:nvSpPr>
          <p:cNvPr id="14" name="Right Bracket 13">
            <a:extLst>
              <a:ext uri="{FF2B5EF4-FFF2-40B4-BE49-F238E27FC236}">
                <a16:creationId xmlns:a16="http://schemas.microsoft.com/office/drawing/2014/main" id="{8DAE18D5-DA36-7A46-A06F-420C9A0B23AD}"/>
              </a:ext>
            </a:extLst>
          </p:cNvPr>
          <p:cNvSpPr/>
          <p:nvPr/>
        </p:nvSpPr>
        <p:spPr>
          <a:xfrm>
            <a:off x="8244840" y="4860151"/>
            <a:ext cx="146438" cy="1098273"/>
          </a:xfrm>
          <a:prstGeom prst="rightBracket">
            <a:avLst/>
          </a:prstGeom>
          <a:ln w="38100">
            <a:solidFill>
              <a:srgbClr val="0CD07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sp>
        <p:nvSpPr>
          <p:cNvPr id="15" name="Rectangle 14">
            <a:extLst>
              <a:ext uri="{FF2B5EF4-FFF2-40B4-BE49-F238E27FC236}">
                <a16:creationId xmlns:a16="http://schemas.microsoft.com/office/drawing/2014/main" id="{6E065D3C-678A-C644-B8F3-0C1F8C49FF2A}"/>
              </a:ext>
            </a:extLst>
          </p:cNvPr>
          <p:cNvSpPr/>
          <p:nvPr/>
        </p:nvSpPr>
        <p:spPr>
          <a:xfrm>
            <a:off x="8676861" y="1203050"/>
            <a:ext cx="3246783" cy="1403072"/>
          </a:xfrm>
          <a:prstGeom prst="rect">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“The method required it, but the life did not” </a:t>
            </a:r>
            <a:r>
              <a:rPr lang="en-US" sz="2400" dirty="0">
                <a:solidFill>
                  <a:schemeClr val="bg1"/>
                </a:solidFill>
              </a:rPr>
              <a:t>(Allport, 1968).</a:t>
            </a:r>
          </a:p>
        </p:txBody>
      </p:sp>
      <p:graphicFrame>
        <p:nvGraphicFramePr>
          <p:cNvPr id="7" name="Table 6">
            <a:extLst>
              <a:ext uri="{FF2B5EF4-FFF2-40B4-BE49-F238E27FC236}">
                <a16:creationId xmlns:a16="http://schemas.microsoft.com/office/drawing/2014/main" id="{607FAC38-F105-1840-8439-A205164601CE}"/>
              </a:ext>
            </a:extLst>
          </p:cNvPr>
          <p:cNvGraphicFramePr>
            <a:graphicFrameLocks noGrp="1"/>
          </p:cNvGraphicFramePr>
          <p:nvPr/>
        </p:nvGraphicFramePr>
        <p:xfrm>
          <a:off x="3947160" y="1133059"/>
          <a:ext cx="4297680" cy="482536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672868773"/>
                    </a:ext>
                  </a:extLst>
                </a:gridCol>
              </a:tblGrid>
              <a:tr h="282973">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2</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2973">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2973">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2973">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2973">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2973">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9211290"/>
                  </a:ext>
                </a:extLst>
              </a:tr>
              <a:tr h="282973">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5332558"/>
                  </a:ext>
                </a:extLst>
              </a:tr>
              <a:tr h="282973">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198179"/>
                  </a:ext>
                </a:extLst>
              </a:tr>
              <a:tr h="282973">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8053032"/>
                  </a:ext>
                </a:extLst>
              </a:tr>
              <a:tr h="282973">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142177"/>
                  </a:ext>
                </a:extLst>
              </a:tr>
              <a:tr h="282973">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36118416"/>
                  </a:ext>
                </a:extLst>
              </a:tr>
              <a:tr h="282973">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343809"/>
                  </a:ext>
                </a:extLst>
              </a:tr>
              <a:tr h="282973">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9066325"/>
                  </a:ext>
                </a:extLst>
              </a:tr>
              <a:tr h="282973">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3391774"/>
                  </a:ext>
                </a:extLst>
              </a:tr>
              <a:tr h="282973">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0166240"/>
                  </a:ext>
                </a:extLst>
              </a:tr>
              <a:tr h="282973">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0624079"/>
                  </a:ext>
                </a:extLst>
              </a:tr>
              <a:tr h="282973">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0733096"/>
                  </a:ext>
                </a:extLst>
              </a:tr>
            </a:tbl>
          </a:graphicData>
        </a:graphic>
      </p:graphicFrame>
      <p:sp>
        <p:nvSpPr>
          <p:cNvPr id="16" name="Rectangle 15">
            <a:extLst>
              <a:ext uri="{FF2B5EF4-FFF2-40B4-BE49-F238E27FC236}">
                <a16:creationId xmlns:a16="http://schemas.microsoft.com/office/drawing/2014/main" id="{2C1878C9-A004-D340-9007-B8FECB061D32}"/>
              </a:ext>
            </a:extLst>
          </p:cNvPr>
          <p:cNvSpPr/>
          <p:nvPr/>
        </p:nvSpPr>
        <p:spPr>
          <a:xfrm>
            <a:off x="8498934" y="2913555"/>
            <a:ext cx="3626778" cy="89452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What to do with low variances and frequencies:</a:t>
            </a:r>
          </a:p>
        </p:txBody>
      </p:sp>
      <p:sp>
        <p:nvSpPr>
          <p:cNvPr id="17" name="Rectangle 16">
            <a:extLst>
              <a:ext uri="{FF2B5EF4-FFF2-40B4-BE49-F238E27FC236}">
                <a16:creationId xmlns:a16="http://schemas.microsoft.com/office/drawing/2014/main" id="{78D8B7A2-887E-F145-919C-5018A057979C}"/>
              </a:ext>
            </a:extLst>
          </p:cNvPr>
          <p:cNvSpPr/>
          <p:nvPr/>
        </p:nvSpPr>
        <p:spPr>
          <a:xfrm>
            <a:off x="8498934" y="3808080"/>
            <a:ext cx="3626778" cy="2889282"/>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t>Typical suggestions:</a:t>
            </a:r>
          </a:p>
          <a:p>
            <a:pPr marL="285750" indent="-285750">
              <a:buFontTx/>
              <a:buChar char="-"/>
            </a:pPr>
            <a:r>
              <a:rPr lang="en-US" b="1" dirty="0"/>
              <a:t>standardize (within-person)</a:t>
            </a:r>
          </a:p>
          <a:p>
            <a:pPr marL="285750" indent="-285750">
              <a:buFontTx/>
              <a:buChar char="-"/>
            </a:pPr>
            <a:r>
              <a:rPr lang="en-US" b="1" dirty="0"/>
              <a:t>throw out low frequency / variance folks</a:t>
            </a:r>
          </a:p>
          <a:p>
            <a:pPr marL="285750" indent="-285750" algn="ctr">
              <a:buFontTx/>
              <a:buChar char="-"/>
            </a:pPr>
            <a:endParaRPr lang="en-US" b="1" dirty="0"/>
          </a:p>
          <a:p>
            <a:pPr algn="ctr"/>
            <a:r>
              <a:rPr lang="en-US" b="1" dirty="0"/>
              <a:t>But the best thing you can do is design and test questions and provide instructions to participants that will provide variability in responses.</a:t>
            </a:r>
          </a:p>
        </p:txBody>
      </p:sp>
    </p:spTree>
    <p:extLst>
      <p:ext uri="{BB962C8B-B14F-4D97-AF65-F5344CB8AC3E}">
        <p14:creationId xmlns:p14="http://schemas.microsoft.com/office/powerpoint/2010/main" val="264159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2" grpId="0" animBg="1"/>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DAD2AE-D2DE-D540-A9B4-9DADAA223ADA}"/>
              </a:ext>
            </a:extLst>
          </p:cNvPr>
          <p:cNvSpPr/>
          <p:nvPr/>
        </p:nvSpPr>
        <p:spPr>
          <a:xfrm>
            <a:off x="3591340" y="313081"/>
            <a:ext cx="5009321"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The Day-Night Problem</a:t>
            </a:r>
          </a:p>
        </p:txBody>
      </p:sp>
      <p:sp>
        <p:nvSpPr>
          <p:cNvPr id="8" name="Rectangle 7">
            <a:extLst>
              <a:ext uri="{FF2B5EF4-FFF2-40B4-BE49-F238E27FC236}">
                <a16:creationId xmlns:a16="http://schemas.microsoft.com/office/drawing/2014/main" id="{4A3F2D49-AE7E-D246-BBAA-6B7318F75AFD}"/>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9" name="Table 8">
            <a:extLst>
              <a:ext uri="{FF2B5EF4-FFF2-40B4-BE49-F238E27FC236}">
                <a16:creationId xmlns:a16="http://schemas.microsoft.com/office/drawing/2014/main" id="{BD42570D-4070-D640-AF7B-0596CE992CE8}"/>
              </a:ext>
            </a:extLst>
          </p:cNvPr>
          <p:cNvGraphicFramePr>
            <a:graphicFrameLocks noGrp="1"/>
          </p:cNvGraphicFramePr>
          <p:nvPr/>
        </p:nvGraphicFramePr>
        <p:xfrm>
          <a:off x="4137990" y="1133058"/>
          <a:ext cx="3438940" cy="4825365"/>
        </p:xfrm>
        <a:graphic>
          <a:graphicData uri="http://schemas.openxmlformats.org/drawingml/2006/table">
            <a:tbl>
              <a:tblPr>
                <a:tableStyleId>{5C22544A-7EE6-4342-B048-85BDC9FD1C3A}</a:tableStyleId>
              </a:tblPr>
              <a:tblGrid>
                <a:gridCol w="859735">
                  <a:extLst>
                    <a:ext uri="{9D8B030D-6E8A-4147-A177-3AD203B41FA5}">
                      <a16:colId xmlns:a16="http://schemas.microsoft.com/office/drawing/2014/main" val="3802090642"/>
                    </a:ext>
                  </a:extLst>
                </a:gridCol>
                <a:gridCol w="859735">
                  <a:extLst>
                    <a:ext uri="{9D8B030D-6E8A-4147-A177-3AD203B41FA5}">
                      <a16:colId xmlns:a16="http://schemas.microsoft.com/office/drawing/2014/main" val="1474423852"/>
                    </a:ext>
                  </a:extLst>
                </a:gridCol>
                <a:gridCol w="859735">
                  <a:extLst>
                    <a:ext uri="{9D8B030D-6E8A-4147-A177-3AD203B41FA5}">
                      <a16:colId xmlns:a16="http://schemas.microsoft.com/office/drawing/2014/main" val="1672096010"/>
                    </a:ext>
                  </a:extLst>
                </a:gridCol>
                <a:gridCol w="859735">
                  <a:extLst>
                    <a:ext uri="{9D8B030D-6E8A-4147-A177-3AD203B41FA5}">
                      <a16:colId xmlns:a16="http://schemas.microsoft.com/office/drawing/2014/main" val="1418352033"/>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1421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36118416"/>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34380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906632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bl>
          </a:graphicData>
        </a:graphic>
      </p:graphicFrame>
      <p:cxnSp>
        <p:nvCxnSpPr>
          <p:cNvPr id="11" name="Straight Connector 10">
            <a:extLst>
              <a:ext uri="{FF2B5EF4-FFF2-40B4-BE49-F238E27FC236}">
                <a16:creationId xmlns:a16="http://schemas.microsoft.com/office/drawing/2014/main" id="{84D14D82-BC2B-AE4B-9E7A-637468AB3FAB}"/>
              </a:ext>
            </a:extLst>
          </p:cNvPr>
          <p:cNvCxnSpPr/>
          <p:nvPr/>
        </p:nvCxnSpPr>
        <p:spPr>
          <a:xfrm>
            <a:off x="7576930" y="2544417"/>
            <a:ext cx="1785731" cy="367748"/>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99C392-EA86-B643-8E69-7D70DDF9034F}"/>
              </a:ext>
            </a:extLst>
          </p:cNvPr>
          <p:cNvCxnSpPr/>
          <p:nvPr/>
        </p:nvCxnSpPr>
        <p:spPr>
          <a:xfrm flipV="1">
            <a:off x="7576930" y="2951922"/>
            <a:ext cx="1775792" cy="745435"/>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19753C-19D9-2747-A42D-206F8A9808C6}"/>
              </a:ext>
            </a:extLst>
          </p:cNvPr>
          <p:cNvCxnSpPr/>
          <p:nvPr/>
        </p:nvCxnSpPr>
        <p:spPr>
          <a:xfrm flipV="1">
            <a:off x="7576930" y="2912165"/>
            <a:ext cx="1785731" cy="1908313"/>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839F87B-9625-7C48-8BCF-985A16101673}"/>
              </a:ext>
            </a:extLst>
          </p:cNvPr>
          <p:cNvCxnSpPr/>
          <p:nvPr/>
        </p:nvCxnSpPr>
        <p:spPr>
          <a:xfrm flipV="1">
            <a:off x="7576930" y="2912165"/>
            <a:ext cx="1775792" cy="3046258"/>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2819B53-9FEF-404E-ACB5-288F9D8ED4BF}"/>
              </a:ext>
            </a:extLst>
          </p:cNvPr>
          <p:cNvSpPr/>
          <p:nvPr/>
        </p:nvSpPr>
        <p:spPr>
          <a:xfrm>
            <a:off x="9167192" y="2728291"/>
            <a:ext cx="1848678" cy="4870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Nighttime</a:t>
            </a:r>
          </a:p>
        </p:txBody>
      </p:sp>
    </p:spTree>
    <p:extLst>
      <p:ext uri="{BB962C8B-B14F-4D97-AF65-F5344CB8AC3E}">
        <p14:creationId xmlns:p14="http://schemas.microsoft.com/office/powerpoint/2010/main" val="3554051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DAD2AE-D2DE-D540-A9B4-9DADAA223ADA}"/>
              </a:ext>
            </a:extLst>
          </p:cNvPr>
          <p:cNvSpPr/>
          <p:nvPr/>
        </p:nvSpPr>
        <p:spPr>
          <a:xfrm>
            <a:off x="3352800" y="313081"/>
            <a:ext cx="5009321"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The Day-Night Problem</a:t>
            </a:r>
          </a:p>
        </p:txBody>
      </p:sp>
      <p:sp>
        <p:nvSpPr>
          <p:cNvPr id="8" name="Rectangle 7">
            <a:extLst>
              <a:ext uri="{FF2B5EF4-FFF2-40B4-BE49-F238E27FC236}">
                <a16:creationId xmlns:a16="http://schemas.microsoft.com/office/drawing/2014/main" id="{4A3F2D49-AE7E-D246-BBAA-6B7318F75AFD}"/>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9" name="Table 8">
            <a:extLst>
              <a:ext uri="{FF2B5EF4-FFF2-40B4-BE49-F238E27FC236}">
                <a16:creationId xmlns:a16="http://schemas.microsoft.com/office/drawing/2014/main" id="{BD42570D-4070-D640-AF7B-0596CE992CE8}"/>
              </a:ext>
            </a:extLst>
          </p:cNvPr>
          <p:cNvGraphicFramePr>
            <a:graphicFrameLocks noGrp="1"/>
          </p:cNvGraphicFramePr>
          <p:nvPr/>
        </p:nvGraphicFramePr>
        <p:xfrm>
          <a:off x="4137990" y="1133058"/>
          <a:ext cx="3438940" cy="5960745"/>
        </p:xfrm>
        <a:graphic>
          <a:graphicData uri="http://schemas.openxmlformats.org/drawingml/2006/table">
            <a:tbl>
              <a:tblPr>
                <a:tableStyleId>{5C22544A-7EE6-4342-B048-85BDC9FD1C3A}</a:tableStyleId>
              </a:tblPr>
              <a:tblGrid>
                <a:gridCol w="859735">
                  <a:extLst>
                    <a:ext uri="{9D8B030D-6E8A-4147-A177-3AD203B41FA5}">
                      <a16:colId xmlns:a16="http://schemas.microsoft.com/office/drawing/2014/main" val="3802090642"/>
                    </a:ext>
                  </a:extLst>
                </a:gridCol>
                <a:gridCol w="859735">
                  <a:extLst>
                    <a:ext uri="{9D8B030D-6E8A-4147-A177-3AD203B41FA5}">
                      <a16:colId xmlns:a16="http://schemas.microsoft.com/office/drawing/2014/main" val="1474423852"/>
                    </a:ext>
                  </a:extLst>
                </a:gridCol>
                <a:gridCol w="859735">
                  <a:extLst>
                    <a:ext uri="{9D8B030D-6E8A-4147-A177-3AD203B41FA5}">
                      <a16:colId xmlns:a16="http://schemas.microsoft.com/office/drawing/2014/main" val="1672096010"/>
                    </a:ext>
                  </a:extLst>
                </a:gridCol>
                <a:gridCol w="859735">
                  <a:extLst>
                    <a:ext uri="{9D8B030D-6E8A-4147-A177-3AD203B41FA5}">
                      <a16:colId xmlns:a16="http://schemas.microsoft.com/office/drawing/2014/main" val="1418352033"/>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1421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36118416"/>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34380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906632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04001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cxnSp>
        <p:nvCxnSpPr>
          <p:cNvPr id="11" name="Straight Connector 10">
            <a:extLst>
              <a:ext uri="{FF2B5EF4-FFF2-40B4-BE49-F238E27FC236}">
                <a16:creationId xmlns:a16="http://schemas.microsoft.com/office/drawing/2014/main" id="{84D14D82-BC2B-AE4B-9E7A-637468AB3FAB}"/>
              </a:ext>
            </a:extLst>
          </p:cNvPr>
          <p:cNvCxnSpPr>
            <a:cxnSpLocks/>
          </p:cNvCxnSpPr>
          <p:nvPr/>
        </p:nvCxnSpPr>
        <p:spPr>
          <a:xfrm>
            <a:off x="7571961" y="2698475"/>
            <a:ext cx="1790700" cy="21369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99C392-EA86-B643-8E69-7D70DDF9034F}"/>
              </a:ext>
            </a:extLst>
          </p:cNvPr>
          <p:cNvCxnSpPr>
            <a:cxnSpLocks/>
            <a:stCxn id="9" idx="3"/>
          </p:cNvCxnSpPr>
          <p:nvPr/>
        </p:nvCxnSpPr>
        <p:spPr>
          <a:xfrm flipV="1">
            <a:off x="7576930" y="2951924"/>
            <a:ext cx="1775792" cy="1161506"/>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19753C-19D9-2747-A42D-206F8A9808C6}"/>
              </a:ext>
            </a:extLst>
          </p:cNvPr>
          <p:cNvCxnSpPr>
            <a:cxnSpLocks/>
          </p:cNvCxnSpPr>
          <p:nvPr/>
        </p:nvCxnSpPr>
        <p:spPr>
          <a:xfrm flipV="1">
            <a:off x="7571961" y="2912166"/>
            <a:ext cx="1790700" cy="2659791"/>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839F87B-9625-7C48-8BCF-985A16101673}"/>
              </a:ext>
            </a:extLst>
          </p:cNvPr>
          <p:cNvCxnSpPr>
            <a:cxnSpLocks/>
          </p:cNvCxnSpPr>
          <p:nvPr/>
        </p:nvCxnSpPr>
        <p:spPr>
          <a:xfrm flipV="1">
            <a:off x="7571961" y="2912165"/>
            <a:ext cx="1780761" cy="4065105"/>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2819B53-9FEF-404E-ACB5-288F9D8ED4BF}"/>
              </a:ext>
            </a:extLst>
          </p:cNvPr>
          <p:cNvSpPr/>
          <p:nvPr/>
        </p:nvSpPr>
        <p:spPr>
          <a:xfrm>
            <a:off x="9167192" y="2728291"/>
            <a:ext cx="1848678" cy="4870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Nighttime</a:t>
            </a:r>
          </a:p>
        </p:txBody>
      </p:sp>
      <p:sp>
        <p:nvSpPr>
          <p:cNvPr id="10" name="Rectangle 9">
            <a:extLst>
              <a:ext uri="{FF2B5EF4-FFF2-40B4-BE49-F238E27FC236}">
                <a16:creationId xmlns:a16="http://schemas.microsoft.com/office/drawing/2014/main" id="{A7AE81F9-0B47-1A48-B999-61AFEFF83963}"/>
              </a:ext>
            </a:extLst>
          </p:cNvPr>
          <p:cNvSpPr/>
          <p:nvPr/>
        </p:nvSpPr>
        <p:spPr>
          <a:xfrm>
            <a:off x="269334" y="2017640"/>
            <a:ext cx="3626778" cy="89452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What to do with overnight intervals</a:t>
            </a:r>
          </a:p>
        </p:txBody>
      </p:sp>
      <p:sp>
        <p:nvSpPr>
          <p:cNvPr id="12" name="Rectangle 11">
            <a:extLst>
              <a:ext uri="{FF2B5EF4-FFF2-40B4-BE49-F238E27FC236}">
                <a16:creationId xmlns:a16="http://schemas.microsoft.com/office/drawing/2014/main" id="{ABAF2D1C-8A0D-0C4B-96A1-003B293237AC}"/>
              </a:ext>
            </a:extLst>
          </p:cNvPr>
          <p:cNvSpPr/>
          <p:nvPr/>
        </p:nvSpPr>
        <p:spPr>
          <a:xfrm>
            <a:off x="269334" y="2912165"/>
            <a:ext cx="3626778" cy="2090141"/>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t>Typical suggestions:</a:t>
            </a:r>
          </a:p>
          <a:p>
            <a:pPr marL="285750" indent="-285750">
              <a:buFontTx/>
              <a:buChar char="-"/>
            </a:pPr>
            <a:r>
              <a:rPr lang="en-US" b="1" dirty="0"/>
              <a:t>Add empty rows</a:t>
            </a:r>
          </a:p>
          <a:p>
            <a:pPr marL="285750" indent="-285750">
              <a:buFontTx/>
              <a:buChar char="-"/>
            </a:pPr>
            <a:r>
              <a:rPr lang="en-US" b="1" dirty="0"/>
              <a:t>Cubic spline interpolation</a:t>
            </a:r>
          </a:p>
          <a:p>
            <a:pPr marL="285750" indent="-285750">
              <a:buFontTx/>
              <a:buChar char="-"/>
            </a:pPr>
            <a:r>
              <a:rPr lang="en-US" b="1" dirty="0"/>
              <a:t>Linear normalization</a:t>
            </a:r>
          </a:p>
          <a:p>
            <a:pPr marL="285750" indent="-285750">
              <a:buFontTx/>
              <a:buChar char="-"/>
            </a:pPr>
            <a:r>
              <a:rPr lang="en-US" b="1" dirty="0"/>
              <a:t>Ignore them (if not asking autoregressive questions)</a:t>
            </a:r>
          </a:p>
        </p:txBody>
      </p:sp>
    </p:spTree>
    <p:extLst>
      <p:ext uri="{BB962C8B-B14F-4D97-AF65-F5344CB8AC3E}">
        <p14:creationId xmlns:p14="http://schemas.microsoft.com/office/powerpoint/2010/main" val="10856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246322-D33F-904A-B72D-C905AB0B6718}"/>
              </a:ext>
            </a:extLst>
          </p:cNvPr>
          <p:cNvSpPr/>
          <p:nvPr/>
        </p:nvSpPr>
        <p:spPr>
          <a:xfrm>
            <a:off x="3591340" y="313081"/>
            <a:ext cx="5009321"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What is your missingness structure?</a:t>
            </a:r>
          </a:p>
        </p:txBody>
      </p:sp>
      <p:sp>
        <p:nvSpPr>
          <p:cNvPr id="7" name="Rectangle 6">
            <a:extLst>
              <a:ext uri="{FF2B5EF4-FFF2-40B4-BE49-F238E27FC236}">
                <a16:creationId xmlns:a16="http://schemas.microsoft.com/office/drawing/2014/main" id="{F3444B8C-431B-7441-AD11-C23B5CF1274A}"/>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8" name="Table 7">
            <a:extLst>
              <a:ext uri="{FF2B5EF4-FFF2-40B4-BE49-F238E27FC236}">
                <a16:creationId xmlns:a16="http://schemas.microsoft.com/office/drawing/2014/main" id="{BFC26E8F-77F7-F645-BF83-F24332B0A028}"/>
              </a:ext>
            </a:extLst>
          </p:cNvPr>
          <p:cNvGraphicFramePr>
            <a:graphicFrameLocks noGrp="1"/>
          </p:cNvGraphicFramePr>
          <p:nvPr/>
        </p:nvGraphicFramePr>
        <p:xfrm>
          <a:off x="1497144" y="1445234"/>
          <a:ext cx="9197702" cy="5099685"/>
        </p:xfrm>
        <a:graphic>
          <a:graphicData uri="http://schemas.openxmlformats.org/drawingml/2006/table">
            <a:tbl>
              <a:tblPr>
                <a:tableStyleId>{5C22544A-7EE6-4342-B048-85BDC9FD1C3A}</a:tableStyleId>
              </a:tblPr>
              <a:tblGrid>
                <a:gridCol w="1149713">
                  <a:extLst>
                    <a:ext uri="{9D8B030D-6E8A-4147-A177-3AD203B41FA5}">
                      <a16:colId xmlns:a16="http://schemas.microsoft.com/office/drawing/2014/main" val="624807051"/>
                    </a:ext>
                  </a:extLst>
                </a:gridCol>
                <a:gridCol w="886757">
                  <a:extLst>
                    <a:ext uri="{9D8B030D-6E8A-4147-A177-3AD203B41FA5}">
                      <a16:colId xmlns:a16="http://schemas.microsoft.com/office/drawing/2014/main" val="1821803544"/>
                    </a:ext>
                  </a:extLst>
                </a:gridCol>
                <a:gridCol w="759417">
                  <a:extLst>
                    <a:ext uri="{9D8B030D-6E8A-4147-A177-3AD203B41FA5}">
                      <a16:colId xmlns:a16="http://schemas.microsoft.com/office/drawing/2014/main" val="2978259706"/>
                    </a:ext>
                  </a:extLst>
                </a:gridCol>
                <a:gridCol w="1280363">
                  <a:extLst>
                    <a:ext uri="{9D8B030D-6E8A-4147-A177-3AD203B41FA5}">
                      <a16:colId xmlns:a16="http://schemas.microsoft.com/office/drawing/2014/main" val="2156197949"/>
                    </a:ext>
                  </a:extLst>
                </a:gridCol>
                <a:gridCol w="1280363">
                  <a:extLst>
                    <a:ext uri="{9D8B030D-6E8A-4147-A177-3AD203B41FA5}">
                      <a16:colId xmlns:a16="http://schemas.microsoft.com/office/drawing/2014/main" val="3431548597"/>
                    </a:ext>
                  </a:extLst>
                </a:gridCol>
                <a:gridCol w="1280363">
                  <a:extLst>
                    <a:ext uri="{9D8B030D-6E8A-4147-A177-3AD203B41FA5}">
                      <a16:colId xmlns:a16="http://schemas.microsoft.com/office/drawing/2014/main" val="3168253266"/>
                    </a:ext>
                  </a:extLst>
                </a:gridCol>
                <a:gridCol w="1280363">
                  <a:extLst>
                    <a:ext uri="{9D8B030D-6E8A-4147-A177-3AD203B41FA5}">
                      <a16:colId xmlns:a16="http://schemas.microsoft.com/office/drawing/2014/main" val="950535201"/>
                    </a:ext>
                  </a:extLst>
                </a:gridCol>
                <a:gridCol w="1280363">
                  <a:extLst>
                    <a:ext uri="{9D8B030D-6E8A-4147-A177-3AD203B41FA5}">
                      <a16:colId xmlns:a16="http://schemas.microsoft.com/office/drawing/2014/main" val="2665263286"/>
                    </a:ext>
                  </a:extLst>
                </a:gridCol>
              </a:tblGrid>
              <a:tr h="203200">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i="0" u="none" strike="noStrike" dirty="0">
                          <a:solidFill>
                            <a:srgbClr val="000000"/>
                          </a:solidFill>
                          <a:effectLst/>
                          <a:latin typeface="Calibri" panose="020F0502020204030204" pitchFamily="34" charset="0"/>
                        </a:rPr>
                        <a:t>Day</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i="0" u="none" strike="noStrike" dirty="0">
                          <a:solidFill>
                            <a:srgbClr val="000000"/>
                          </a:solidFill>
                          <a:effectLst/>
                          <a:latin typeface="Calibri" panose="020F0502020204030204" pitchFamily="34" charset="0"/>
                        </a:rPr>
                        <a:t>Beep</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effectLst/>
                        </a:rPr>
                        <a:t>Sociability</a:t>
                      </a:r>
                      <a:endParaRPr lang="en-US" sz="18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a:effectLst/>
                        </a:rPr>
                        <a:t>Trust</a:t>
                      </a:r>
                      <a:endParaRPr lang="en-US" sz="1800" b="1"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a:effectLst/>
                        </a:rPr>
                        <a:t>Organization</a:t>
                      </a:r>
                      <a:endParaRPr lang="en-US" sz="1800" b="1"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a:effectLst/>
                        </a:rPr>
                        <a:t>Emotional Volatility</a:t>
                      </a:r>
                      <a:endParaRPr lang="en-US" sz="1800" b="1"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effectLst/>
                        </a:rPr>
                        <a:t>Intellectual Curiosity</a:t>
                      </a:r>
                      <a:endParaRPr lang="en-US" sz="1800" b="1"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510948"/>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47448468"/>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6320106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3585972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15919449"/>
                  </a:ext>
                </a:extLst>
              </a:tr>
              <a:tr h="203200">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9347717"/>
                  </a:ext>
                </a:extLst>
              </a:tr>
              <a:tr h="203200">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1</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7194414"/>
                  </a:ext>
                </a:extLst>
              </a:tr>
              <a:tr h="203200">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952952"/>
                  </a:ext>
                </a:extLst>
              </a:tr>
              <a:tr h="203200">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7183189"/>
                  </a:ext>
                </a:extLst>
              </a:tr>
              <a:tr h="203200">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63925854"/>
                  </a:ext>
                </a:extLst>
              </a:tr>
              <a:tr h="203200">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55145780"/>
                  </a:ext>
                </a:extLst>
              </a:tr>
              <a:tr h="203200">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25611827"/>
                  </a:ext>
                </a:extLst>
              </a:tr>
              <a:tr h="203200">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11755277"/>
                  </a:ext>
                </a:extLst>
              </a:tr>
              <a:tr h="203200">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2869021"/>
                  </a:ext>
                </a:extLst>
              </a:tr>
              <a:tr h="203200">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4103883"/>
                  </a:ext>
                </a:extLst>
              </a:tr>
              <a:tr h="203200">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06915"/>
                  </a:ext>
                </a:extLst>
              </a:tr>
              <a:tr h="203200">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4</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a:solidFill>
                            <a:srgbClr val="000000"/>
                          </a:solidFill>
                          <a:effectLst/>
                          <a:latin typeface="Calibri" panose="020F0502020204030204" pitchFamily="34" charset="0"/>
                        </a:rPr>
                        <a:t>4</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4348357"/>
                  </a:ext>
                </a:extLst>
              </a:tr>
            </a:tbl>
          </a:graphicData>
        </a:graphic>
      </p:graphicFrame>
      <p:sp>
        <p:nvSpPr>
          <p:cNvPr id="9" name="Rectangle 8">
            <a:extLst>
              <a:ext uri="{FF2B5EF4-FFF2-40B4-BE49-F238E27FC236}">
                <a16:creationId xmlns:a16="http://schemas.microsoft.com/office/drawing/2014/main" id="{F92F153B-60AB-F440-98AC-E4ACAA0376CF}"/>
              </a:ext>
            </a:extLst>
          </p:cNvPr>
          <p:cNvSpPr/>
          <p:nvPr/>
        </p:nvSpPr>
        <p:spPr>
          <a:xfrm>
            <a:off x="8198604" y="3162026"/>
            <a:ext cx="1317355" cy="108488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0AE213-4E8A-184F-A8D3-A8B0D775FA02}"/>
              </a:ext>
            </a:extLst>
          </p:cNvPr>
          <p:cNvSpPr/>
          <p:nvPr/>
        </p:nvSpPr>
        <p:spPr>
          <a:xfrm>
            <a:off x="4375684" y="4281761"/>
            <a:ext cx="6319162" cy="29023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01074B-CA74-D047-A4FC-AA25D1AA496F}"/>
              </a:ext>
            </a:extLst>
          </p:cNvPr>
          <p:cNvSpPr/>
          <p:nvPr/>
        </p:nvSpPr>
        <p:spPr>
          <a:xfrm>
            <a:off x="366619" y="1942595"/>
            <a:ext cx="3626778" cy="89452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What to do with missingness</a:t>
            </a:r>
          </a:p>
        </p:txBody>
      </p:sp>
      <p:sp>
        <p:nvSpPr>
          <p:cNvPr id="12" name="Rectangle 11">
            <a:extLst>
              <a:ext uri="{FF2B5EF4-FFF2-40B4-BE49-F238E27FC236}">
                <a16:creationId xmlns:a16="http://schemas.microsoft.com/office/drawing/2014/main" id="{2F955E79-6F71-F943-9218-AFDBACB0C1D2}"/>
              </a:ext>
            </a:extLst>
          </p:cNvPr>
          <p:cNvSpPr/>
          <p:nvPr/>
        </p:nvSpPr>
        <p:spPr>
          <a:xfrm>
            <a:off x="366619" y="2837119"/>
            <a:ext cx="3626778" cy="3043727"/>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t>Options</a:t>
            </a:r>
          </a:p>
          <a:p>
            <a:pPr marL="285750" indent="-285750">
              <a:buFontTx/>
              <a:buChar char="-"/>
            </a:pPr>
            <a:r>
              <a:rPr lang="en-US" b="1" dirty="0"/>
              <a:t>Observation-wise deletion: delete missing observations</a:t>
            </a:r>
          </a:p>
          <a:p>
            <a:pPr marL="285750" indent="-285750">
              <a:buFontTx/>
              <a:buChar char="-"/>
            </a:pPr>
            <a:r>
              <a:rPr lang="en-US" b="1" dirty="0"/>
              <a:t>Person-wise deletion: delete people with reporting issues</a:t>
            </a:r>
          </a:p>
          <a:p>
            <a:pPr marL="285750" indent="-285750" algn="ctr">
              <a:buFontTx/>
              <a:buChar char="-"/>
            </a:pPr>
            <a:endParaRPr lang="en-US" b="1" dirty="0"/>
          </a:p>
          <a:p>
            <a:pPr algn="ctr"/>
            <a:r>
              <a:rPr lang="en-US" b="1" dirty="0"/>
              <a:t>Regardless of how you deal with it, sensitivity analyses with and without those folks (or controlling for those patterns) should be conducted</a:t>
            </a:r>
          </a:p>
        </p:txBody>
      </p:sp>
    </p:spTree>
    <p:extLst>
      <p:ext uri="{BB962C8B-B14F-4D97-AF65-F5344CB8AC3E}">
        <p14:creationId xmlns:p14="http://schemas.microsoft.com/office/powerpoint/2010/main" val="91780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E9B773-8224-014E-9E4D-7D6677405C8D}"/>
              </a:ext>
            </a:extLst>
          </p:cNvPr>
          <p:cNvSpPr/>
          <p:nvPr/>
        </p:nvSpPr>
        <p:spPr>
          <a:xfrm>
            <a:off x="2028411" y="313081"/>
            <a:ext cx="8135178"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rPr>
              <a:t>Is your question autoregressive? The unequal interval problem</a:t>
            </a:r>
          </a:p>
        </p:txBody>
      </p:sp>
      <p:sp>
        <p:nvSpPr>
          <p:cNvPr id="6" name="Rectangle 5">
            <a:extLst>
              <a:ext uri="{FF2B5EF4-FFF2-40B4-BE49-F238E27FC236}">
                <a16:creationId xmlns:a16="http://schemas.microsoft.com/office/drawing/2014/main" id="{232D3D33-E553-524D-BEE9-89C114F69C92}"/>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sp>
        <p:nvSpPr>
          <p:cNvPr id="48" name="Rectangle 47">
            <a:extLst>
              <a:ext uri="{FF2B5EF4-FFF2-40B4-BE49-F238E27FC236}">
                <a16:creationId xmlns:a16="http://schemas.microsoft.com/office/drawing/2014/main" id="{5AEB355C-27D9-B946-9C14-780A5006FB4D}"/>
              </a:ext>
            </a:extLst>
          </p:cNvPr>
          <p:cNvSpPr/>
          <p:nvPr/>
        </p:nvSpPr>
        <p:spPr>
          <a:xfrm>
            <a:off x="9407045" y="1133058"/>
            <a:ext cx="1941535" cy="3825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rPr>
              <a:t>Lagged Indicator</a:t>
            </a:r>
          </a:p>
        </p:txBody>
      </p:sp>
      <p:cxnSp>
        <p:nvCxnSpPr>
          <p:cNvPr id="50" name="Straight Arrow Connector 49">
            <a:extLst>
              <a:ext uri="{FF2B5EF4-FFF2-40B4-BE49-F238E27FC236}">
                <a16:creationId xmlns:a16="http://schemas.microsoft.com/office/drawing/2014/main" id="{9DD67F6B-0C9A-4E40-97AC-46FD71D61C6F}"/>
              </a:ext>
            </a:extLst>
          </p:cNvPr>
          <p:cNvCxnSpPr>
            <a:stCxn id="48" idx="1"/>
          </p:cNvCxnSpPr>
          <p:nvPr/>
        </p:nvCxnSpPr>
        <p:spPr>
          <a:xfrm flipH="1" flipV="1">
            <a:off x="8254652" y="1306993"/>
            <a:ext cx="1152393" cy="17361"/>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8A920103-2000-5542-A7F3-0CC2C9A5C8F4}"/>
              </a:ext>
            </a:extLst>
          </p:cNvPr>
          <p:cNvGraphicFramePr>
            <a:graphicFrameLocks noGrp="1"/>
          </p:cNvGraphicFramePr>
          <p:nvPr/>
        </p:nvGraphicFramePr>
        <p:xfrm>
          <a:off x="3947160" y="1133058"/>
          <a:ext cx="4297680" cy="596074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2850601208"/>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1, 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1756994"/>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74075028"/>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1809115"/>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9299663"/>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995764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spTree>
    <p:extLst>
      <p:ext uri="{BB962C8B-B14F-4D97-AF65-F5344CB8AC3E}">
        <p14:creationId xmlns:p14="http://schemas.microsoft.com/office/powerpoint/2010/main" val="1464087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E9B773-8224-014E-9E4D-7D6677405C8D}"/>
              </a:ext>
            </a:extLst>
          </p:cNvPr>
          <p:cNvSpPr/>
          <p:nvPr/>
        </p:nvSpPr>
        <p:spPr>
          <a:xfrm>
            <a:off x="2028411" y="313081"/>
            <a:ext cx="8135178"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rPr>
              <a:t>Is your question autoregressive? The unequal interval problem</a:t>
            </a:r>
          </a:p>
        </p:txBody>
      </p:sp>
      <p:sp>
        <p:nvSpPr>
          <p:cNvPr id="6" name="Rectangle 5">
            <a:extLst>
              <a:ext uri="{FF2B5EF4-FFF2-40B4-BE49-F238E27FC236}">
                <a16:creationId xmlns:a16="http://schemas.microsoft.com/office/drawing/2014/main" id="{232D3D33-E553-524D-BEE9-89C114F69C92}"/>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8" name="Table 7">
            <a:extLst>
              <a:ext uri="{FF2B5EF4-FFF2-40B4-BE49-F238E27FC236}">
                <a16:creationId xmlns:a16="http://schemas.microsoft.com/office/drawing/2014/main" id="{AFE5202A-C4C2-9B41-9390-C67361A44D55}"/>
              </a:ext>
            </a:extLst>
          </p:cNvPr>
          <p:cNvGraphicFramePr>
            <a:graphicFrameLocks noGrp="1"/>
          </p:cNvGraphicFramePr>
          <p:nvPr/>
        </p:nvGraphicFramePr>
        <p:xfrm>
          <a:off x="3947160" y="1133058"/>
          <a:ext cx="4297680" cy="596074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2850601208"/>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1, 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1756994"/>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74075028"/>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1809115"/>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9299663"/>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995764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cxnSp>
        <p:nvCxnSpPr>
          <p:cNvPr id="10" name="Straight Arrow Connector 9">
            <a:extLst>
              <a:ext uri="{FF2B5EF4-FFF2-40B4-BE49-F238E27FC236}">
                <a16:creationId xmlns:a16="http://schemas.microsoft.com/office/drawing/2014/main" id="{3EC6FFB4-261A-954F-A6B0-1BFA73941081}"/>
              </a:ext>
            </a:extLst>
          </p:cNvPr>
          <p:cNvCxnSpPr>
            <a:cxnSpLocks/>
          </p:cNvCxnSpPr>
          <p:nvPr/>
        </p:nvCxnSpPr>
        <p:spPr>
          <a:xfrm>
            <a:off x="7119670" y="1578279"/>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0B93F7-25E1-0A4B-B611-CB1578934AFA}"/>
              </a:ext>
            </a:extLst>
          </p:cNvPr>
          <p:cNvCxnSpPr>
            <a:cxnSpLocks/>
          </p:cNvCxnSpPr>
          <p:nvPr/>
        </p:nvCxnSpPr>
        <p:spPr>
          <a:xfrm>
            <a:off x="7119670" y="1861730"/>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BD672F-3BE3-0A4F-B9DF-49D3ACB1C567}"/>
              </a:ext>
            </a:extLst>
          </p:cNvPr>
          <p:cNvCxnSpPr>
            <a:cxnSpLocks/>
          </p:cNvCxnSpPr>
          <p:nvPr/>
        </p:nvCxnSpPr>
        <p:spPr>
          <a:xfrm>
            <a:off x="7119670" y="2145181"/>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2BB3F9-2F74-E843-9105-CB436CC8FBF8}"/>
              </a:ext>
            </a:extLst>
          </p:cNvPr>
          <p:cNvCxnSpPr>
            <a:cxnSpLocks/>
          </p:cNvCxnSpPr>
          <p:nvPr/>
        </p:nvCxnSpPr>
        <p:spPr>
          <a:xfrm>
            <a:off x="7119670" y="242863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2396A9-DA71-DD4C-A96D-8B78A537BB7C}"/>
              </a:ext>
            </a:extLst>
          </p:cNvPr>
          <p:cNvCxnSpPr>
            <a:cxnSpLocks/>
          </p:cNvCxnSpPr>
          <p:nvPr/>
        </p:nvCxnSpPr>
        <p:spPr>
          <a:xfrm>
            <a:off x="7119670" y="271208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E78657-1FFC-7848-A2D0-3CDFDE8A6E48}"/>
              </a:ext>
            </a:extLst>
          </p:cNvPr>
          <p:cNvCxnSpPr>
            <a:cxnSpLocks/>
          </p:cNvCxnSpPr>
          <p:nvPr/>
        </p:nvCxnSpPr>
        <p:spPr>
          <a:xfrm>
            <a:off x="7119670" y="299553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B63222D-9761-564E-98BA-C837C734EC8C}"/>
              </a:ext>
            </a:extLst>
          </p:cNvPr>
          <p:cNvCxnSpPr>
            <a:cxnSpLocks/>
          </p:cNvCxnSpPr>
          <p:nvPr/>
        </p:nvCxnSpPr>
        <p:spPr>
          <a:xfrm>
            <a:off x="7119670" y="329732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18F9D22-DA46-1B42-9746-4266594BF471}"/>
              </a:ext>
            </a:extLst>
          </p:cNvPr>
          <p:cNvCxnSpPr>
            <a:cxnSpLocks/>
          </p:cNvCxnSpPr>
          <p:nvPr/>
        </p:nvCxnSpPr>
        <p:spPr>
          <a:xfrm>
            <a:off x="7119670" y="358558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7F833A3-ADCB-0C46-BD50-9F30582D7DD5}"/>
              </a:ext>
            </a:extLst>
          </p:cNvPr>
          <p:cNvCxnSpPr>
            <a:cxnSpLocks/>
          </p:cNvCxnSpPr>
          <p:nvPr/>
        </p:nvCxnSpPr>
        <p:spPr>
          <a:xfrm>
            <a:off x="7119670" y="3861317"/>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374C35-A95E-1744-BB80-A0E30682EB71}"/>
              </a:ext>
            </a:extLst>
          </p:cNvPr>
          <p:cNvCxnSpPr>
            <a:cxnSpLocks/>
          </p:cNvCxnSpPr>
          <p:nvPr/>
        </p:nvCxnSpPr>
        <p:spPr>
          <a:xfrm>
            <a:off x="7119670" y="4412785"/>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7629235-42D8-D04D-A648-C7FB28A2CA7F}"/>
              </a:ext>
            </a:extLst>
          </p:cNvPr>
          <p:cNvCxnSpPr>
            <a:cxnSpLocks/>
          </p:cNvCxnSpPr>
          <p:nvPr/>
        </p:nvCxnSpPr>
        <p:spPr>
          <a:xfrm>
            <a:off x="7119670" y="4688521"/>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88821D-E360-9541-9AA0-BEA9D396516C}"/>
              </a:ext>
            </a:extLst>
          </p:cNvPr>
          <p:cNvCxnSpPr>
            <a:cxnSpLocks/>
          </p:cNvCxnSpPr>
          <p:nvPr/>
        </p:nvCxnSpPr>
        <p:spPr>
          <a:xfrm>
            <a:off x="7119670" y="496707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B90A12-D0CB-544F-93FB-866A9B74A4E0}"/>
              </a:ext>
            </a:extLst>
          </p:cNvPr>
          <p:cNvCxnSpPr>
            <a:cxnSpLocks/>
          </p:cNvCxnSpPr>
          <p:nvPr/>
        </p:nvCxnSpPr>
        <p:spPr>
          <a:xfrm>
            <a:off x="7119670" y="525052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8E4184-1CD0-C54F-BA6E-809EEA363F0E}"/>
              </a:ext>
            </a:extLst>
          </p:cNvPr>
          <p:cNvCxnSpPr>
            <a:cxnSpLocks/>
          </p:cNvCxnSpPr>
          <p:nvPr/>
        </p:nvCxnSpPr>
        <p:spPr>
          <a:xfrm>
            <a:off x="7119670" y="5533974"/>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6A1DBE4-0AE7-3B4B-BE49-DB7B92A3B056}"/>
              </a:ext>
            </a:extLst>
          </p:cNvPr>
          <p:cNvCxnSpPr>
            <a:cxnSpLocks/>
          </p:cNvCxnSpPr>
          <p:nvPr/>
        </p:nvCxnSpPr>
        <p:spPr>
          <a:xfrm>
            <a:off x="7119670" y="5817425"/>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636917-49E8-8243-A088-CD35A405260D}"/>
              </a:ext>
            </a:extLst>
          </p:cNvPr>
          <p:cNvCxnSpPr>
            <a:cxnSpLocks/>
          </p:cNvCxnSpPr>
          <p:nvPr/>
        </p:nvCxnSpPr>
        <p:spPr>
          <a:xfrm>
            <a:off x="7119670" y="6100876"/>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B02A11-CA2C-A04A-B2F7-C1AB61E40A9D}"/>
              </a:ext>
            </a:extLst>
          </p:cNvPr>
          <p:cNvCxnSpPr>
            <a:cxnSpLocks/>
          </p:cNvCxnSpPr>
          <p:nvPr/>
        </p:nvCxnSpPr>
        <p:spPr>
          <a:xfrm>
            <a:off x="7119670" y="6384325"/>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649D67-EE03-1E44-9201-62C24C5EB1B2}"/>
              </a:ext>
            </a:extLst>
          </p:cNvPr>
          <p:cNvCxnSpPr>
            <a:cxnSpLocks/>
          </p:cNvCxnSpPr>
          <p:nvPr/>
        </p:nvCxnSpPr>
        <p:spPr>
          <a:xfrm>
            <a:off x="7119670" y="664737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BD2ABA8-BD1B-034C-BC62-16B0154E0863}"/>
              </a:ext>
            </a:extLst>
          </p:cNvPr>
          <p:cNvSpPr/>
          <p:nvPr/>
        </p:nvSpPr>
        <p:spPr>
          <a:xfrm>
            <a:off x="9407045" y="1133058"/>
            <a:ext cx="1941535" cy="3825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rPr>
              <a:t>Lagged Indicator</a:t>
            </a:r>
          </a:p>
        </p:txBody>
      </p:sp>
      <p:cxnSp>
        <p:nvCxnSpPr>
          <p:cNvPr id="30" name="Straight Arrow Connector 29">
            <a:extLst>
              <a:ext uri="{FF2B5EF4-FFF2-40B4-BE49-F238E27FC236}">
                <a16:creationId xmlns:a16="http://schemas.microsoft.com/office/drawing/2014/main" id="{22703812-C355-7C46-B8D1-F18F798CBD00}"/>
              </a:ext>
            </a:extLst>
          </p:cNvPr>
          <p:cNvCxnSpPr>
            <a:stCxn id="29" idx="1"/>
          </p:cNvCxnSpPr>
          <p:nvPr/>
        </p:nvCxnSpPr>
        <p:spPr>
          <a:xfrm flipH="1" flipV="1">
            <a:off x="8254652" y="1306993"/>
            <a:ext cx="1152393" cy="17361"/>
          </a:xfrm>
          <a:prstGeom prst="straightConnector1">
            <a:avLst/>
          </a:prstGeom>
          <a:ln w="381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286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075FC6-CE08-1A45-8E2C-7537FFADAF24}"/>
              </a:ext>
            </a:extLst>
          </p:cNvPr>
          <p:cNvSpPr/>
          <p:nvPr/>
        </p:nvSpPr>
        <p:spPr>
          <a:xfrm>
            <a:off x="2028411" y="313081"/>
            <a:ext cx="8135178"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rPr>
              <a:t>Are there likely individual differences in the phenomena? </a:t>
            </a:r>
          </a:p>
        </p:txBody>
      </p:sp>
      <p:sp>
        <p:nvSpPr>
          <p:cNvPr id="4" name="Rectangle 3">
            <a:extLst>
              <a:ext uri="{FF2B5EF4-FFF2-40B4-BE49-F238E27FC236}">
                <a16:creationId xmlns:a16="http://schemas.microsoft.com/office/drawing/2014/main" id="{073DC713-D7EB-6041-8975-BE6485744C10}"/>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5" name="Table 4">
            <a:extLst>
              <a:ext uri="{FF2B5EF4-FFF2-40B4-BE49-F238E27FC236}">
                <a16:creationId xmlns:a16="http://schemas.microsoft.com/office/drawing/2014/main" id="{DAA6BCDE-57EC-2F44-A430-F691608B8E33}"/>
              </a:ext>
            </a:extLst>
          </p:cNvPr>
          <p:cNvGraphicFramePr>
            <a:graphicFrameLocks noGrp="1"/>
          </p:cNvGraphicFramePr>
          <p:nvPr/>
        </p:nvGraphicFramePr>
        <p:xfrm>
          <a:off x="3947160" y="1133058"/>
          <a:ext cx="4297680" cy="596074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2850601208"/>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1, 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1756994"/>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74075028"/>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1809115"/>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9299663"/>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995764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spTree>
    <p:extLst>
      <p:ext uri="{BB962C8B-B14F-4D97-AF65-F5344CB8AC3E}">
        <p14:creationId xmlns:p14="http://schemas.microsoft.com/office/powerpoint/2010/main" val="4240786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075FC6-CE08-1A45-8E2C-7537FFADAF24}"/>
              </a:ext>
            </a:extLst>
          </p:cNvPr>
          <p:cNvSpPr/>
          <p:nvPr/>
        </p:nvSpPr>
        <p:spPr>
          <a:xfrm>
            <a:off x="2028411" y="313081"/>
            <a:ext cx="8135178"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rPr>
              <a:t>Are there likely individual differences in the phenomena? </a:t>
            </a:r>
          </a:p>
        </p:txBody>
      </p:sp>
      <p:sp>
        <p:nvSpPr>
          <p:cNvPr id="4" name="Rectangle 3">
            <a:extLst>
              <a:ext uri="{FF2B5EF4-FFF2-40B4-BE49-F238E27FC236}">
                <a16:creationId xmlns:a16="http://schemas.microsoft.com/office/drawing/2014/main" id="{073DC713-D7EB-6041-8975-BE6485744C10}"/>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5" name="Table 4">
            <a:extLst>
              <a:ext uri="{FF2B5EF4-FFF2-40B4-BE49-F238E27FC236}">
                <a16:creationId xmlns:a16="http://schemas.microsoft.com/office/drawing/2014/main" id="{DAA6BCDE-57EC-2F44-A430-F691608B8E33}"/>
              </a:ext>
            </a:extLst>
          </p:cNvPr>
          <p:cNvGraphicFramePr>
            <a:graphicFrameLocks noGrp="1"/>
          </p:cNvGraphicFramePr>
          <p:nvPr/>
        </p:nvGraphicFramePr>
        <p:xfrm>
          <a:off x="3947160" y="1133058"/>
          <a:ext cx="4297680" cy="539305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2850601208"/>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1, 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1756994"/>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1809115"/>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9299663"/>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995764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spTree>
    <p:extLst>
      <p:ext uri="{BB962C8B-B14F-4D97-AF65-F5344CB8AC3E}">
        <p14:creationId xmlns:p14="http://schemas.microsoft.com/office/powerpoint/2010/main" val="2362856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075FC6-CE08-1A45-8E2C-7537FFADAF24}"/>
              </a:ext>
            </a:extLst>
          </p:cNvPr>
          <p:cNvSpPr/>
          <p:nvPr/>
        </p:nvSpPr>
        <p:spPr>
          <a:xfrm>
            <a:off x="2028411" y="313081"/>
            <a:ext cx="8135178"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rPr>
              <a:t>Are there likely individual differences in the phenomena? </a:t>
            </a:r>
          </a:p>
        </p:txBody>
      </p:sp>
      <p:sp>
        <p:nvSpPr>
          <p:cNvPr id="4" name="Rectangle 3">
            <a:extLst>
              <a:ext uri="{FF2B5EF4-FFF2-40B4-BE49-F238E27FC236}">
                <a16:creationId xmlns:a16="http://schemas.microsoft.com/office/drawing/2014/main" id="{073DC713-D7EB-6041-8975-BE6485744C10}"/>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5" name="Table 4">
            <a:extLst>
              <a:ext uri="{FF2B5EF4-FFF2-40B4-BE49-F238E27FC236}">
                <a16:creationId xmlns:a16="http://schemas.microsoft.com/office/drawing/2014/main" id="{DAA6BCDE-57EC-2F44-A430-F691608B8E33}"/>
              </a:ext>
            </a:extLst>
          </p:cNvPr>
          <p:cNvGraphicFramePr>
            <a:graphicFrameLocks noGrp="1"/>
          </p:cNvGraphicFramePr>
          <p:nvPr/>
        </p:nvGraphicFramePr>
        <p:xfrm>
          <a:off x="3947160" y="1133058"/>
          <a:ext cx="4297680" cy="539305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2850601208"/>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1, 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1756994"/>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1809115"/>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9299663"/>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995764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cxnSp>
        <p:nvCxnSpPr>
          <p:cNvPr id="6" name="Straight Arrow Connector 5">
            <a:extLst>
              <a:ext uri="{FF2B5EF4-FFF2-40B4-BE49-F238E27FC236}">
                <a16:creationId xmlns:a16="http://schemas.microsoft.com/office/drawing/2014/main" id="{8907E924-B31D-D342-91CD-88E8505A722E}"/>
              </a:ext>
            </a:extLst>
          </p:cNvPr>
          <p:cNvCxnSpPr>
            <a:cxnSpLocks/>
          </p:cNvCxnSpPr>
          <p:nvPr/>
        </p:nvCxnSpPr>
        <p:spPr>
          <a:xfrm>
            <a:off x="7119670" y="1578279"/>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908A888-E295-9844-81DF-A8840F9FEE9A}"/>
              </a:ext>
            </a:extLst>
          </p:cNvPr>
          <p:cNvCxnSpPr>
            <a:cxnSpLocks/>
          </p:cNvCxnSpPr>
          <p:nvPr/>
        </p:nvCxnSpPr>
        <p:spPr>
          <a:xfrm>
            <a:off x="7119670" y="1861730"/>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EB8298B-37FD-A048-9170-C5CF4CFFD568}"/>
              </a:ext>
            </a:extLst>
          </p:cNvPr>
          <p:cNvCxnSpPr>
            <a:cxnSpLocks/>
          </p:cNvCxnSpPr>
          <p:nvPr/>
        </p:nvCxnSpPr>
        <p:spPr>
          <a:xfrm>
            <a:off x="7119670" y="2145181"/>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9506DA2-E660-B24D-B4B9-30573A43D080}"/>
              </a:ext>
            </a:extLst>
          </p:cNvPr>
          <p:cNvCxnSpPr>
            <a:cxnSpLocks/>
          </p:cNvCxnSpPr>
          <p:nvPr/>
        </p:nvCxnSpPr>
        <p:spPr>
          <a:xfrm>
            <a:off x="7119670" y="242863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1AB94E-EBBF-F142-A587-DB570246192A}"/>
              </a:ext>
            </a:extLst>
          </p:cNvPr>
          <p:cNvCxnSpPr>
            <a:cxnSpLocks/>
          </p:cNvCxnSpPr>
          <p:nvPr/>
        </p:nvCxnSpPr>
        <p:spPr>
          <a:xfrm>
            <a:off x="7119670" y="271208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F1DEE2-A889-3C4E-9E6A-FFC173240BBA}"/>
              </a:ext>
            </a:extLst>
          </p:cNvPr>
          <p:cNvCxnSpPr>
            <a:cxnSpLocks/>
          </p:cNvCxnSpPr>
          <p:nvPr/>
        </p:nvCxnSpPr>
        <p:spPr>
          <a:xfrm>
            <a:off x="7119670" y="299553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FA6E5A-F274-1545-8C6A-F42DC360389F}"/>
              </a:ext>
            </a:extLst>
          </p:cNvPr>
          <p:cNvCxnSpPr>
            <a:cxnSpLocks/>
          </p:cNvCxnSpPr>
          <p:nvPr/>
        </p:nvCxnSpPr>
        <p:spPr>
          <a:xfrm>
            <a:off x="7119670" y="329732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4AA144-F29B-7440-8592-1EEDF9B7F6F9}"/>
              </a:ext>
            </a:extLst>
          </p:cNvPr>
          <p:cNvCxnSpPr>
            <a:cxnSpLocks/>
          </p:cNvCxnSpPr>
          <p:nvPr/>
        </p:nvCxnSpPr>
        <p:spPr>
          <a:xfrm>
            <a:off x="7119670" y="3874374"/>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E08C7D5-2E16-FF4C-AC28-98105C65DF8C}"/>
              </a:ext>
            </a:extLst>
          </p:cNvPr>
          <p:cNvCxnSpPr>
            <a:cxnSpLocks/>
          </p:cNvCxnSpPr>
          <p:nvPr/>
        </p:nvCxnSpPr>
        <p:spPr>
          <a:xfrm>
            <a:off x="7119670" y="4157825"/>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09F579-A68D-9B45-B6A2-D3C955C28B71}"/>
              </a:ext>
            </a:extLst>
          </p:cNvPr>
          <p:cNvCxnSpPr>
            <a:cxnSpLocks/>
          </p:cNvCxnSpPr>
          <p:nvPr/>
        </p:nvCxnSpPr>
        <p:spPr>
          <a:xfrm>
            <a:off x="7119670" y="4441276"/>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22548F-4C7A-C841-A5B2-F72E2FC36297}"/>
              </a:ext>
            </a:extLst>
          </p:cNvPr>
          <p:cNvCxnSpPr>
            <a:cxnSpLocks/>
          </p:cNvCxnSpPr>
          <p:nvPr/>
        </p:nvCxnSpPr>
        <p:spPr>
          <a:xfrm>
            <a:off x="7119670" y="4724727"/>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CD48B3-A418-FE47-9A73-695D5151BD46}"/>
              </a:ext>
            </a:extLst>
          </p:cNvPr>
          <p:cNvCxnSpPr>
            <a:cxnSpLocks/>
          </p:cNvCxnSpPr>
          <p:nvPr/>
        </p:nvCxnSpPr>
        <p:spPr>
          <a:xfrm>
            <a:off x="7119670" y="5008178"/>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5764F5-9598-614E-AC1D-D2B9C5612DE2}"/>
              </a:ext>
            </a:extLst>
          </p:cNvPr>
          <p:cNvCxnSpPr>
            <a:cxnSpLocks/>
          </p:cNvCxnSpPr>
          <p:nvPr/>
        </p:nvCxnSpPr>
        <p:spPr>
          <a:xfrm>
            <a:off x="7119670" y="5291627"/>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C3D53E-DB31-304A-8969-A8C6FB2F6E67}"/>
              </a:ext>
            </a:extLst>
          </p:cNvPr>
          <p:cNvCxnSpPr>
            <a:cxnSpLocks/>
          </p:cNvCxnSpPr>
          <p:nvPr/>
        </p:nvCxnSpPr>
        <p:spPr>
          <a:xfrm>
            <a:off x="7119670" y="5593418"/>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0AA613B-8963-194D-ACEB-414CA7701542}"/>
              </a:ext>
            </a:extLst>
          </p:cNvPr>
          <p:cNvCxnSpPr>
            <a:cxnSpLocks/>
          </p:cNvCxnSpPr>
          <p:nvPr/>
        </p:nvCxnSpPr>
        <p:spPr>
          <a:xfrm>
            <a:off x="7119670" y="5884647"/>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5C9FF1-9903-4F4B-B4A5-34450996E4DE}"/>
              </a:ext>
            </a:extLst>
          </p:cNvPr>
          <p:cNvCxnSpPr>
            <a:cxnSpLocks/>
          </p:cNvCxnSpPr>
          <p:nvPr/>
        </p:nvCxnSpPr>
        <p:spPr>
          <a:xfrm>
            <a:off x="7119670" y="6186438"/>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98A1A2A-7853-CA4A-A62E-E9E918FD09D7}"/>
              </a:ext>
            </a:extLst>
          </p:cNvPr>
          <p:cNvSpPr/>
          <p:nvPr/>
        </p:nvSpPr>
        <p:spPr>
          <a:xfrm>
            <a:off x="5918886" y="1705232"/>
            <a:ext cx="345989" cy="5931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742D25F-0580-D54A-AFD3-BFD06F60D944}"/>
              </a:ext>
            </a:extLst>
          </p:cNvPr>
          <p:cNvSpPr/>
          <p:nvPr/>
        </p:nvSpPr>
        <p:spPr>
          <a:xfrm>
            <a:off x="5918886" y="2573968"/>
            <a:ext cx="345989" cy="5931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676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075FC6-CE08-1A45-8E2C-7537FFADAF24}"/>
              </a:ext>
            </a:extLst>
          </p:cNvPr>
          <p:cNvSpPr/>
          <p:nvPr/>
        </p:nvSpPr>
        <p:spPr>
          <a:xfrm>
            <a:off x="2028411" y="313081"/>
            <a:ext cx="8135178"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rPr>
              <a:t>Are there likely individual differences in the phenomena? </a:t>
            </a:r>
          </a:p>
        </p:txBody>
      </p:sp>
      <p:sp>
        <p:nvSpPr>
          <p:cNvPr id="4" name="Rectangle 3">
            <a:extLst>
              <a:ext uri="{FF2B5EF4-FFF2-40B4-BE49-F238E27FC236}">
                <a16:creationId xmlns:a16="http://schemas.microsoft.com/office/drawing/2014/main" id="{073DC713-D7EB-6041-8975-BE6485744C10}"/>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5" name="Table 4">
            <a:extLst>
              <a:ext uri="{FF2B5EF4-FFF2-40B4-BE49-F238E27FC236}">
                <a16:creationId xmlns:a16="http://schemas.microsoft.com/office/drawing/2014/main" id="{DAA6BCDE-57EC-2F44-A430-F691608B8E33}"/>
              </a:ext>
            </a:extLst>
          </p:cNvPr>
          <p:cNvGraphicFramePr>
            <a:graphicFrameLocks noGrp="1"/>
          </p:cNvGraphicFramePr>
          <p:nvPr/>
        </p:nvGraphicFramePr>
        <p:xfrm>
          <a:off x="3947160" y="1133058"/>
          <a:ext cx="4297680" cy="596074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2850601208"/>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1, 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1756994"/>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74075028"/>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1809115"/>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9299663"/>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995764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cxnSp>
        <p:nvCxnSpPr>
          <p:cNvPr id="6" name="Straight Arrow Connector 5">
            <a:extLst>
              <a:ext uri="{FF2B5EF4-FFF2-40B4-BE49-F238E27FC236}">
                <a16:creationId xmlns:a16="http://schemas.microsoft.com/office/drawing/2014/main" id="{2BFF6A3E-1128-4548-9274-E0E5709273E6}"/>
              </a:ext>
            </a:extLst>
          </p:cNvPr>
          <p:cNvCxnSpPr>
            <a:cxnSpLocks/>
          </p:cNvCxnSpPr>
          <p:nvPr/>
        </p:nvCxnSpPr>
        <p:spPr>
          <a:xfrm>
            <a:off x="7119670" y="1578279"/>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162E70-9E30-8645-9F04-5A3B8B60F44B}"/>
              </a:ext>
            </a:extLst>
          </p:cNvPr>
          <p:cNvCxnSpPr>
            <a:cxnSpLocks/>
          </p:cNvCxnSpPr>
          <p:nvPr/>
        </p:nvCxnSpPr>
        <p:spPr>
          <a:xfrm>
            <a:off x="7119670" y="1861730"/>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8E34CE3-AB7C-204B-B345-0FFDFFC47F82}"/>
              </a:ext>
            </a:extLst>
          </p:cNvPr>
          <p:cNvCxnSpPr>
            <a:cxnSpLocks/>
          </p:cNvCxnSpPr>
          <p:nvPr/>
        </p:nvCxnSpPr>
        <p:spPr>
          <a:xfrm>
            <a:off x="7119670" y="2145181"/>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2CC6056-74FE-E348-8717-B7E81647DBE2}"/>
              </a:ext>
            </a:extLst>
          </p:cNvPr>
          <p:cNvCxnSpPr>
            <a:cxnSpLocks/>
          </p:cNvCxnSpPr>
          <p:nvPr/>
        </p:nvCxnSpPr>
        <p:spPr>
          <a:xfrm>
            <a:off x="7119670" y="242863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7040E0-B450-8340-869D-078B3C571B1E}"/>
              </a:ext>
            </a:extLst>
          </p:cNvPr>
          <p:cNvCxnSpPr>
            <a:cxnSpLocks/>
          </p:cNvCxnSpPr>
          <p:nvPr/>
        </p:nvCxnSpPr>
        <p:spPr>
          <a:xfrm>
            <a:off x="7119670" y="271208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0A7E89-BA2A-984D-AAC7-107F85AD8CC8}"/>
              </a:ext>
            </a:extLst>
          </p:cNvPr>
          <p:cNvCxnSpPr>
            <a:cxnSpLocks/>
          </p:cNvCxnSpPr>
          <p:nvPr/>
        </p:nvCxnSpPr>
        <p:spPr>
          <a:xfrm>
            <a:off x="7119670" y="299553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755145-C28C-8F48-915A-F8273D329CEE}"/>
              </a:ext>
            </a:extLst>
          </p:cNvPr>
          <p:cNvCxnSpPr>
            <a:cxnSpLocks/>
          </p:cNvCxnSpPr>
          <p:nvPr/>
        </p:nvCxnSpPr>
        <p:spPr>
          <a:xfrm>
            <a:off x="7119670" y="329732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27C680-0F6D-664B-A498-8FDF4C34B124}"/>
              </a:ext>
            </a:extLst>
          </p:cNvPr>
          <p:cNvCxnSpPr>
            <a:cxnSpLocks/>
          </p:cNvCxnSpPr>
          <p:nvPr/>
        </p:nvCxnSpPr>
        <p:spPr>
          <a:xfrm>
            <a:off x="7119670" y="358558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A272107-1481-9744-A48B-A22962683F24}"/>
              </a:ext>
            </a:extLst>
          </p:cNvPr>
          <p:cNvCxnSpPr>
            <a:cxnSpLocks/>
          </p:cNvCxnSpPr>
          <p:nvPr/>
        </p:nvCxnSpPr>
        <p:spPr>
          <a:xfrm>
            <a:off x="7119670" y="3861317"/>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A7DF4D-A983-B04E-B14B-3AC027E8D04A}"/>
              </a:ext>
            </a:extLst>
          </p:cNvPr>
          <p:cNvCxnSpPr>
            <a:cxnSpLocks/>
          </p:cNvCxnSpPr>
          <p:nvPr/>
        </p:nvCxnSpPr>
        <p:spPr>
          <a:xfrm>
            <a:off x="7119670" y="4412785"/>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CB1501-ED25-864C-B2AC-8573E338017C}"/>
              </a:ext>
            </a:extLst>
          </p:cNvPr>
          <p:cNvCxnSpPr>
            <a:cxnSpLocks/>
          </p:cNvCxnSpPr>
          <p:nvPr/>
        </p:nvCxnSpPr>
        <p:spPr>
          <a:xfrm>
            <a:off x="7119670" y="4688521"/>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F10257-BEA9-8B49-969A-CA520E6CA5A1}"/>
              </a:ext>
            </a:extLst>
          </p:cNvPr>
          <p:cNvCxnSpPr>
            <a:cxnSpLocks/>
          </p:cNvCxnSpPr>
          <p:nvPr/>
        </p:nvCxnSpPr>
        <p:spPr>
          <a:xfrm>
            <a:off x="7119670" y="496707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7B355D-8169-9249-8025-2B659B674119}"/>
              </a:ext>
            </a:extLst>
          </p:cNvPr>
          <p:cNvCxnSpPr>
            <a:cxnSpLocks/>
          </p:cNvCxnSpPr>
          <p:nvPr/>
        </p:nvCxnSpPr>
        <p:spPr>
          <a:xfrm>
            <a:off x="7119670" y="5250523"/>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F777E9-33C0-3F4A-907D-3CFF3CE4FEC6}"/>
              </a:ext>
            </a:extLst>
          </p:cNvPr>
          <p:cNvCxnSpPr>
            <a:cxnSpLocks/>
          </p:cNvCxnSpPr>
          <p:nvPr/>
        </p:nvCxnSpPr>
        <p:spPr>
          <a:xfrm>
            <a:off x="7119670" y="5533974"/>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179DDC-E7A9-654F-8637-3681E8464862}"/>
              </a:ext>
            </a:extLst>
          </p:cNvPr>
          <p:cNvCxnSpPr>
            <a:cxnSpLocks/>
          </p:cNvCxnSpPr>
          <p:nvPr/>
        </p:nvCxnSpPr>
        <p:spPr>
          <a:xfrm>
            <a:off x="7119670" y="5817425"/>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0CD341B-FE0A-2540-802B-DFFD501FF732}"/>
              </a:ext>
            </a:extLst>
          </p:cNvPr>
          <p:cNvCxnSpPr>
            <a:cxnSpLocks/>
          </p:cNvCxnSpPr>
          <p:nvPr/>
        </p:nvCxnSpPr>
        <p:spPr>
          <a:xfrm>
            <a:off x="7119670" y="6100876"/>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F96282-F3CB-CB4E-BF01-5BCBC872F39B}"/>
              </a:ext>
            </a:extLst>
          </p:cNvPr>
          <p:cNvCxnSpPr>
            <a:cxnSpLocks/>
          </p:cNvCxnSpPr>
          <p:nvPr/>
        </p:nvCxnSpPr>
        <p:spPr>
          <a:xfrm>
            <a:off x="7119670" y="6384325"/>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2A6996-0D72-9B4F-99E5-3214F51521ED}"/>
              </a:ext>
            </a:extLst>
          </p:cNvPr>
          <p:cNvCxnSpPr>
            <a:cxnSpLocks/>
          </p:cNvCxnSpPr>
          <p:nvPr/>
        </p:nvCxnSpPr>
        <p:spPr>
          <a:xfrm>
            <a:off x="7119670" y="6647372"/>
            <a:ext cx="548640" cy="2630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23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cxnSp>
        <p:nvCxnSpPr>
          <p:cNvPr id="6" name="Straight Connector 5">
            <a:extLst>
              <a:ext uri="{FF2B5EF4-FFF2-40B4-BE49-F238E27FC236}">
                <a16:creationId xmlns:a16="http://schemas.microsoft.com/office/drawing/2014/main" id="{3694EFED-3CF2-7FBE-4F3A-3BAE5F5C3CD9}"/>
              </a:ext>
            </a:extLst>
          </p:cNvPr>
          <p:cNvCxnSpPr/>
          <p:nvPr/>
        </p:nvCxnSpPr>
        <p:spPr>
          <a:xfrm>
            <a:off x="4059836" y="1573967"/>
            <a:ext cx="0" cy="48867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04ED9E1-5CB3-C4B6-C068-DAF76893CD35}"/>
              </a:ext>
            </a:extLst>
          </p:cNvPr>
          <p:cNvCxnSpPr/>
          <p:nvPr/>
        </p:nvCxnSpPr>
        <p:spPr>
          <a:xfrm>
            <a:off x="8119672" y="1573967"/>
            <a:ext cx="0" cy="48867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1" name="Rectangle 10">
            <a:extLst>
              <a:ext uri="{FF2B5EF4-FFF2-40B4-BE49-F238E27FC236}">
                <a16:creationId xmlns:a16="http://schemas.microsoft.com/office/drawing/2014/main" id="{92D68D97-656C-589E-4D8C-9A28C33DC27B}"/>
              </a:ext>
            </a:extLst>
          </p:cNvPr>
          <p:cNvSpPr/>
          <p:nvPr/>
        </p:nvSpPr>
        <p:spPr>
          <a:xfrm>
            <a:off x="8664320" y="1304144"/>
            <a:ext cx="3282840" cy="809469"/>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Workshop</a:t>
            </a:r>
          </a:p>
        </p:txBody>
      </p:sp>
      <p:sp>
        <p:nvSpPr>
          <p:cNvPr id="12" name="Rectangle 11">
            <a:extLst>
              <a:ext uri="{FF2B5EF4-FFF2-40B4-BE49-F238E27FC236}">
                <a16:creationId xmlns:a16="http://schemas.microsoft.com/office/drawing/2014/main" id="{17AF42C5-739D-8CDC-BD5C-27CC471A7DCD}"/>
              </a:ext>
            </a:extLst>
          </p:cNvPr>
          <p:cNvSpPr/>
          <p:nvPr/>
        </p:nvSpPr>
        <p:spPr>
          <a:xfrm>
            <a:off x="4405863" y="1304144"/>
            <a:ext cx="3282840" cy="809469"/>
          </a:xfrm>
          <a:prstGeom prst="rect">
            <a:avLst/>
          </a:prstGeom>
          <a:solidFill>
            <a:srgbClr val="0432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Seminar</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1" name="Rectangle 20">
            <a:extLst>
              <a:ext uri="{FF2B5EF4-FFF2-40B4-BE49-F238E27FC236}">
                <a16:creationId xmlns:a16="http://schemas.microsoft.com/office/drawing/2014/main" id="{4E8D613D-20A0-A74C-A4E0-E3CBC34C4557}"/>
              </a:ext>
            </a:extLst>
          </p:cNvPr>
          <p:cNvSpPr/>
          <p:nvPr/>
        </p:nvSpPr>
        <p:spPr>
          <a:xfrm>
            <a:off x="8969115" y="2762121"/>
            <a:ext cx="2758191" cy="284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Methods from the Talk</a:t>
            </a:r>
          </a:p>
        </p:txBody>
      </p:sp>
      <p:sp>
        <p:nvSpPr>
          <p:cNvPr id="25" name="Rectangle 24">
            <a:extLst>
              <a:ext uri="{FF2B5EF4-FFF2-40B4-BE49-F238E27FC236}">
                <a16:creationId xmlns:a16="http://schemas.microsoft.com/office/drawing/2014/main" id="{AF30E3BA-392D-ADD0-7F3C-47BF354E7B1B}"/>
              </a:ext>
            </a:extLst>
          </p:cNvPr>
          <p:cNvSpPr/>
          <p:nvPr/>
        </p:nvSpPr>
        <p:spPr>
          <a:xfrm>
            <a:off x="8827334" y="2109866"/>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Applying (some) Dynamic Models to Real Data</a:t>
            </a:r>
          </a:p>
        </p:txBody>
      </p:sp>
      <p:sp>
        <p:nvSpPr>
          <p:cNvPr id="26" name="Rectangle 25">
            <a:extLst>
              <a:ext uri="{FF2B5EF4-FFF2-40B4-BE49-F238E27FC236}">
                <a16:creationId xmlns:a16="http://schemas.microsoft.com/office/drawing/2014/main" id="{B028184D-6E2B-828C-D4DA-04F809EF783A}"/>
              </a:ext>
            </a:extLst>
          </p:cNvPr>
          <p:cNvSpPr/>
          <p:nvPr/>
        </p:nvSpPr>
        <p:spPr>
          <a:xfrm>
            <a:off x="4526409" y="211894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Assessment and Its Link to Dynamics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31" name="Rectangle 30">
            <a:extLst>
              <a:ext uri="{FF2B5EF4-FFF2-40B4-BE49-F238E27FC236}">
                <a16:creationId xmlns:a16="http://schemas.microsoft.com/office/drawing/2014/main" id="{13D49920-4379-A9A3-C646-049AEBD807E9}"/>
              </a:ext>
            </a:extLst>
          </p:cNvPr>
          <p:cNvSpPr/>
          <p:nvPr/>
        </p:nvSpPr>
        <p:spPr>
          <a:xfrm>
            <a:off x="4448333" y="3106711"/>
            <a:ext cx="3282840" cy="84694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Deconstructing Definitions</a:t>
            </a:r>
          </a:p>
        </p:txBody>
      </p:sp>
      <p:sp>
        <p:nvSpPr>
          <p:cNvPr id="32" name="Rectangle 31">
            <a:extLst>
              <a:ext uri="{FF2B5EF4-FFF2-40B4-BE49-F238E27FC236}">
                <a16:creationId xmlns:a16="http://schemas.microsoft.com/office/drawing/2014/main" id="{439FA672-82F1-3ECB-7685-89ACB93B5091}"/>
              </a:ext>
            </a:extLst>
          </p:cNvPr>
          <p:cNvSpPr/>
          <p:nvPr/>
        </p:nvSpPr>
        <p:spPr>
          <a:xfrm>
            <a:off x="4448333" y="4053508"/>
            <a:ext cx="3282840" cy="84694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Small Group Work</a:t>
            </a:r>
          </a:p>
        </p:txBody>
      </p:sp>
      <p:sp>
        <p:nvSpPr>
          <p:cNvPr id="33" name="Rectangle 32">
            <a:extLst>
              <a:ext uri="{FF2B5EF4-FFF2-40B4-BE49-F238E27FC236}">
                <a16:creationId xmlns:a16="http://schemas.microsoft.com/office/drawing/2014/main" id="{57D465C1-3DBE-F14E-15E3-93F743A9CD04}"/>
              </a:ext>
            </a:extLst>
          </p:cNvPr>
          <p:cNvSpPr/>
          <p:nvPr/>
        </p:nvSpPr>
        <p:spPr>
          <a:xfrm>
            <a:off x="4448333" y="5000305"/>
            <a:ext cx="3282840" cy="84694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Presentation and Integration</a:t>
            </a:r>
          </a:p>
        </p:txBody>
      </p:sp>
      <p:sp>
        <p:nvSpPr>
          <p:cNvPr id="34" name="Rectangle 33">
            <a:extLst>
              <a:ext uri="{FF2B5EF4-FFF2-40B4-BE49-F238E27FC236}">
                <a16:creationId xmlns:a16="http://schemas.microsoft.com/office/drawing/2014/main" id="{C024C961-3926-D9A0-6CB1-806051F79A0F}"/>
              </a:ext>
            </a:extLst>
          </p:cNvPr>
          <p:cNvSpPr/>
          <p:nvPr/>
        </p:nvSpPr>
        <p:spPr>
          <a:xfrm>
            <a:off x="8664320" y="3106711"/>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(Basic) Time Series </a:t>
            </a:r>
          </a:p>
        </p:txBody>
      </p:sp>
      <p:sp>
        <p:nvSpPr>
          <p:cNvPr id="35" name="Rectangle 34">
            <a:extLst>
              <a:ext uri="{FF2B5EF4-FFF2-40B4-BE49-F238E27FC236}">
                <a16:creationId xmlns:a16="http://schemas.microsoft.com/office/drawing/2014/main" id="{FC179087-9A43-98EB-1E76-0B155C5F244B}"/>
              </a:ext>
            </a:extLst>
          </p:cNvPr>
          <p:cNvSpPr/>
          <p:nvPr/>
        </p:nvSpPr>
        <p:spPr>
          <a:xfrm>
            <a:off x="8671188" y="3706330"/>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 Dynamics Metrics</a:t>
            </a:r>
          </a:p>
        </p:txBody>
      </p:sp>
      <p:sp>
        <p:nvSpPr>
          <p:cNvPr id="36" name="Rectangle 35">
            <a:extLst>
              <a:ext uri="{FF2B5EF4-FFF2-40B4-BE49-F238E27FC236}">
                <a16:creationId xmlns:a16="http://schemas.microsoft.com/office/drawing/2014/main" id="{E87B39EC-F9E5-02B3-B9FD-5B6F86EE1DFE}"/>
              </a:ext>
            </a:extLst>
          </p:cNvPr>
          <p:cNvSpPr/>
          <p:nvPr/>
        </p:nvSpPr>
        <p:spPr>
          <a:xfrm>
            <a:off x="8664320" y="4305949"/>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Multilevel “Process” Models</a:t>
            </a:r>
          </a:p>
        </p:txBody>
      </p:sp>
      <p:sp>
        <p:nvSpPr>
          <p:cNvPr id="37" name="Rectangle 36">
            <a:extLst>
              <a:ext uri="{FF2B5EF4-FFF2-40B4-BE49-F238E27FC236}">
                <a16:creationId xmlns:a16="http://schemas.microsoft.com/office/drawing/2014/main" id="{6F7EEDF2-1DA2-76CA-473A-A38685075503}"/>
              </a:ext>
            </a:extLst>
          </p:cNvPr>
          <p:cNvSpPr/>
          <p:nvPr/>
        </p:nvSpPr>
        <p:spPr>
          <a:xfrm>
            <a:off x="8671188" y="4905568"/>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(Applied) Machine Learning</a:t>
            </a:r>
          </a:p>
        </p:txBody>
      </p:sp>
      <p:sp>
        <p:nvSpPr>
          <p:cNvPr id="38" name="Rectangle 37">
            <a:extLst>
              <a:ext uri="{FF2B5EF4-FFF2-40B4-BE49-F238E27FC236}">
                <a16:creationId xmlns:a16="http://schemas.microsoft.com/office/drawing/2014/main" id="{322A6E30-0BBC-77F3-963A-EF98B152FAA4}"/>
              </a:ext>
            </a:extLst>
          </p:cNvPr>
          <p:cNvSpPr/>
          <p:nvPr/>
        </p:nvSpPr>
        <p:spPr>
          <a:xfrm>
            <a:off x="8664320" y="5505187"/>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Dynamic EGA</a:t>
            </a:r>
          </a:p>
        </p:txBody>
      </p:sp>
      <p:sp>
        <p:nvSpPr>
          <p:cNvPr id="39" name="Rectangle 38">
            <a:extLst>
              <a:ext uri="{FF2B5EF4-FFF2-40B4-BE49-F238E27FC236}">
                <a16:creationId xmlns:a16="http://schemas.microsoft.com/office/drawing/2014/main" id="{6244EE89-A2FA-E63D-9F37-2E3F3A0DABBF}"/>
              </a:ext>
            </a:extLst>
          </p:cNvPr>
          <p:cNvSpPr/>
          <p:nvPr/>
        </p:nvSpPr>
        <p:spPr>
          <a:xfrm>
            <a:off x="8671188" y="6104805"/>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(Maybe) Growth Models</a:t>
            </a:r>
          </a:p>
        </p:txBody>
      </p:sp>
    </p:spTree>
    <p:extLst>
      <p:ext uri="{BB962C8B-B14F-4D97-AF65-F5344CB8AC3E}">
        <p14:creationId xmlns:p14="http://schemas.microsoft.com/office/powerpoint/2010/main" val="339062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075FC6-CE08-1A45-8E2C-7537FFADAF24}"/>
              </a:ext>
            </a:extLst>
          </p:cNvPr>
          <p:cNvSpPr/>
          <p:nvPr/>
        </p:nvSpPr>
        <p:spPr>
          <a:xfrm>
            <a:off x="2028411" y="313081"/>
            <a:ext cx="8135178"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rPr>
              <a:t>Are there likely individual differences in the phenomena? </a:t>
            </a:r>
          </a:p>
        </p:txBody>
      </p:sp>
      <p:sp>
        <p:nvSpPr>
          <p:cNvPr id="4" name="Rectangle 3">
            <a:extLst>
              <a:ext uri="{FF2B5EF4-FFF2-40B4-BE49-F238E27FC236}">
                <a16:creationId xmlns:a16="http://schemas.microsoft.com/office/drawing/2014/main" id="{073DC713-D7EB-6041-8975-BE6485744C10}"/>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5" name="Table 4">
            <a:extLst>
              <a:ext uri="{FF2B5EF4-FFF2-40B4-BE49-F238E27FC236}">
                <a16:creationId xmlns:a16="http://schemas.microsoft.com/office/drawing/2014/main" id="{DAA6BCDE-57EC-2F44-A430-F691608B8E33}"/>
              </a:ext>
            </a:extLst>
          </p:cNvPr>
          <p:cNvGraphicFramePr>
            <a:graphicFrameLocks noGrp="1"/>
          </p:cNvGraphicFramePr>
          <p:nvPr/>
        </p:nvGraphicFramePr>
        <p:xfrm>
          <a:off x="3947160" y="1133058"/>
          <a:ext cx="4297680" cy="596074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2850601208"/>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1, 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1756994"/>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NA</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74075028"/>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1809115"/>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9299663"/>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9957645"/>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cxnSp>
        <p:nvCxnSpPr>
          <p:cNvPr id="24" name="Straight Connector 23">
            <a:extLst>
              <a:ext uri="{FF2B5EF4-FFF2-40B4-BE49-F238E27FC236}">
                <a16:creationId xmlns:a16="http://schemas.microsoft.com/office/drawing/2014/main" id="{5B0E8CEC-1DCD-0C43-A22A-EB7FA301EF45}"/>
              </a:ext>
            </a:extLst>
          </p:cNvPr>
          <p:cNvCxnSpPr>
            <a:cxnSpLocks/>
          </p:cNvCxnSpPr>
          <p:nvPr/>
        </p:nvCxnSpPr>
        <p:spPr>
          <a:xfrm>
            <a:off x="4186881" y="1556952"/>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F1BBB12-4F80-D24A-BE2E-9F523E38D454}"/>
              </a:ext>
            </a:extLst>
          </p:cNvPr>
          <p:cNvCxnSpPr>
            <a:cxnSpLocks/>
          </p:cNvCxnSpPr>
          <p:nvPr/>
        </p:nvCxnSpPr>
        <p:spPr>
          <a:xfrm>
            <a:off x="4186881" y="2154196"/>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258A9C4-B269-FE4A-90B7-EDFD3EB2F5C7}"/>
              </a:ext>
            </a:extLst>
          </p:cNvPr>
          <p:cNvCxnSpPr>
            <a:cxnSpLocks/>
          </p:cNvCxnSpPr>
          <p:nvPr/>
        </p:nvCxnSpPr>
        <p:spPr>
          <a:xfrm>
            <a:off x="4186881" y="2439225"/>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06B1CED-312C-B844-84EC-F71936B4FFCC}"/>
              </a:ext>
            </a:extLst>
          </p:cNvPr>
          <p:cNvCxnSpPr>
            <a:cxnSpLocks/>
          </p:cNvCxnSpPr>
          <p:nvPr/>
        </p:nvCxnSpPr>
        <p:spPr>
          <a:xfrm>
            <a:off x="4186881" y="2724254"/>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5F8568-6153-9C4F-8F62-D1F96F53BA57}"/>
              </a:ext>
            </a:extLst>
          </p:cNvPr>
          <p:cNvCxnSpPr>
            <a:cxnSpLocks/>
          </p:cNvCxnSpPr>
          <p:nvPr/>
        </p:nvCxnSpPr>
        <p:spPr>
          <a:xfrm>
            <a:off x="4186881" y="3009283"/>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9D147E-F6C8-B744-BADB-233527C8F4A4}"/>
              </a:ext>
            </a:extLst>
          </p:cNvPr>
          <p:cNvCxnSpPr>
            <a:cxnSpLocks/>
          </p:cNvCxnSpPr>
          <p:nvPr/>
        </p:nvCxnSpPr>
        <p:spPr>
          <a:xfrm>
            <a:off x="4186881" y="3294312"/>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446950-2C13-174E-AE98-EF60EA72AF51}"/>
              </a:ext>
            </a:extLst>
          </p:cNvPr>
          <p:cNvCxnSpPr>
            <a:cxnSpLocks/>
          </p:cNvCxnSpPr>
          <p:nvPr/>
        </p:nvCxnSpPr>
        <p:spPr>
          <a:xfrm>
            <a:off x="4186881" y="3579341"/>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F07100-9B4B-5A4E-9B42-6C9E602BB2A9}"/>
              </a:ext>
            </a:extLst>
          </p:cNvPr>
          <p:cNvCxnSpPr>
            <a:cxnSpLocks/>
          </p:cNvCxnSpPr>
          <p:nvPr/>
        </p:nvCxnSpPr>
        <p:spPr>
          <a:xfrm>
            <a:off x="4186881" y="4143634"/>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7C95C1-713E-5343-9061-30057E56A306}"/>
              </a:ext>
            </a:extLst>
          </p:cNvPr>
          <p:cNvCxnSpPr>
            <a:cxnSpLocks/>
          </p:cNvCxnSpPr>
          <p:nvPr/>
        </p:nvCxnSpPr>
        <p:spPr>
          <a:xfrm>
            <a:off x="4186881" y="4407247"/>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984D58-8E55-0843-B0B3-DDFF38CF4DAB}"/>
              </a:ext>
            </a:extLst>
          </p:cNvPr>
          <p:cNvCxnSpPr>
            <a:cxnSpLocks/>
          </p:cNvCxnSpPr>
          <p:nvPr/>
        </p:nvCxnSpPr>
        <p:spPr>
          <a:xfrm>
            <a:off x="4186881" y="5548188"/>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BF2DD1-5296-3C4C-A56D-0070C7FCAD2E}"/>
              </a:ext>
            </a:extLst>
          </p:cNvPr>
          <p:cNvCxnSpPr>
            <a:cxnSpLocks/>
          </p:cNvCxnSpPr>
          <p:nvPr/>
        </p:nvCxnSpPr>
        <p:spPr>
          <a:xfrm>
            <a:off x="4186881" y="5844749"/>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DA1ED4-4BA1-074D-A644-BE5FEBE2633A}"/>
              </a:ext>
            </a:extLst>
          </p:cNvPr>
          <p:cNvCxnSpPr>
            <a:cxnSpLocks/>
          </p:cNvCxnSpPr>
          <p:nvPr/>
        </p:nvCxnSpPr>
        <p:spPr>
          <a:xfrm>
            <a:off x="4186881" y="6981572"/>
            <a:ext cx="37935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2AA00E6-ECE5-BB4E-9FD7-63D6331E36BF}"/>
              </a:ext>
            </a:extLst>
          </p:cNvPr>
          <p:cNvSpPr/>
          <p:nvPr/>
        </p:nvSpPr>
        <p:spPr>
          <a:xfrm>
            <a:off x="142446" y="1860367"/>
            <a:ext cx="3626778" cy="89452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What to do with unequal intervals:</a:t>
            </a:r>
          </a:p>
        </p:txBody>
      </p:sp>
      <p:sp>
        <p:nvSpPr>
          <p:cNvPr id="37" name="Rectangle 36">
            <a:extLst>
              <a:ext uri="{FF2B5EF4-FFF2-40B4-BE49-F238E27FC236}">
                <a16:creationId xmlns:a16="http://schemas.microsoft.com/office/drawing/2014/main" id="{256EBA75-446E-8146-AA11-B0F8475F13FC}"/>
              </a:ext>
            </a:extLst>
          </p:cNvPr>
          <p:cNvSpPr/>
          <p:nvPr/>
        </p:nvSpPr>
        <p:spPr>
          <a:xfrm>
            <a:off x="142446" y="2754891"/>
            <a:ext cx="3626778" cy="3089858"/>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t>Options: </a:t>
            </a:r>
          </a:p>
          <a:p>
            <a:pPr marL="285750" indent="-285750">
              <a:buFontTx/>
              <a:buChar char="-"/>
            </a:pPr>
            <a:r>
              <a:rPr lang="en-US" b="1" dirty="0"/>
              <a:t>Don’t lag (best) and use alternative model</a:t>
            </a:r>
          </a:p>
          <a:p>
            <a:pPr marL="285750" indent="-285750">
              <a:buFontTx/>
              <a:buChar char="-"/>
            </a:pPr>
            <a:r>
              <a:rPr lang="en-US" b="1" dirty="0"/>
              <a:t>Cubic spline interpolation</a:t>
            </a:r>
          </a:p>
          <a:p>
            <a:pPr marL="285750" indent="-285750">
              <a:buFontTx/>
              <a:buChar char="-"/>
            </a:pPr>
            <a:r>
              <a:rPr lang="en-US" b="1" dirty="0"/>
              <a:t>Linear normalization</a:t>
            </a:r>
          </a:p>
          <a:p>
            <a:pPr marL="285750" indent="-285750">
              <a:buFontTx/>
              <a:buChar char="-"/>
            </a:pPr>
            <a:endParaRPr lang="en-US" b="1" dirty="0"/>
          </a:p>
          <a:p>
            <a:r>
              <a:rPr lang="en-US" b="1" dirty="0"/>
              <a:t>Once data are collected, they are what they are. Better to design a study that minimizes unequal lags if basic lagged (often AR(1)) questions are your goal</a:t>
            </a:r>
          </a:p>
        </p:txBody>
      </p:sp>
    </p:spTree>
    <p:extLst>
      <p:ext uri="{BB962C8B-B14F-4D97-AF65-F5344CB8AC3E}">
        <p14:creationId xmlns:p14="http://schemas.microsoft.com/office/powerpoint/2010/main" val="143840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174B75-69B2-AAE4-2BF9-FC8DC2AC320B}"/>
              </a:ext>
            </a:extLst>
          </p:cNvPr>
          <p:cNvSpPr/>
          <p:nvPr/>
        </p:nvSpPr>
        <p:spPr>
          <a:xfrm>
            <a:off x="0" y="0"/>
            <a:ext cx="12192000" cy="6858000"/>
          </a:xfrm>
          <a:prstGeom prst="rect">
            <a:avLst/>
          </a:prstGeom>
          <a:solidFill>
            <a:srgbClr val="0049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Exercise 1: </a:t>
            </a:r>
          </a:p>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Working with Time Series</a:t>
            </a:r>
          </a:p>
        </p:txBody>
      </p:sp>
    </p:spTree>
    <p:extLst>
      <p:ext uri="{BB962C8B-B14F-4D97-AF65-F5344CB8AC3E}">
        <p14:creationId xmlns:p14="http://schemas.microsoft.com/office/powerpoint/2010/main" val="3032681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A63F88-1929-314B-B241-4DDCF9603106}"/>
              </a:ext>
            </a:extLst>
          </p:cNvPr>
          <p:cNvSpPr/>
          <p:nvPr/>
        </p:nvSpPr>
        <p:spPr>
          <a:xfrm>
            <a:off x="2028411" y="313081"/>
            <a:ext cx="8135178"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tx1"/>
                </a:solidFill>
              </a:rPr>
              <a:t>How prevalent are different response styles?</a:t>
            </a:r>
          </a:p>
        </p:txBody>
      </p:sp>
      <p:sp>
        <p:nvSpPr>
          <p:cNvPr id="4" name="Rectangle 3">
            <a:extLst>
              <a:ext uri="{FF2B5EF4-FFF2-40B4-BE49-F238E27FC236}">
                <a16:creationId xmlns:a16="http://schemas.microsoft.com/office/drawing/2014/main" id="{8C6C8DB6-F2AD-8545-A085-C397194281D2}"/>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sp>
        <p:nvSpPr>
          <p:cNvPr id="2" name="Rectangle 1">
            <a:extLst>
              <a:ext uri="{FF2B5EF4-FFF2-40B4-BE49-F238E27FC236}">
                <a16:creationId xmlns:a16="http://schemas.microsoft.com/office/drawing/2014/main" id="{AAD3EF91-C8F6-3F4E-92F1-4C428A17D6A4}"/>
              </a:ext>
            </a:extLst>
          </p:cNvPr>
          <p:cNvSpPr/>
          <p:nvPr/>
        </p:nvSpPr>
        <p:spPr>
          <a:xfrm>
            <a:off x="2259530" y="1120638"/>
            <a:ext cx="5320242" cy="1226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Are restrictions in variance reflective of participants’ actual experiences or of response styles?</a:t>
            </a:r>
          </a:p>
        </p:txBody>
      </p:sp>
      <p:sp>
        <p:nvSpPr>
          <p:cNvPr id="5" name="Rectangle 4">
            <a:extLst>
              <a:ext uri="{FF2B5EF4-FFF2-40B4-BE49-F238E27FC236}">
                <a16:creationId xmlns:a16="http://schemas.microsoft.com/office/drawing/2014/main" id="{1A3BBBDD-6867-9949-95FF-ECAF6A5A61FF}"/>
              </a:ext>
            </a:extLst>
          </p:cNvPr>
          <p:cNvSpPr/>
          <p:nvPr/>
        </p:nvSpPr>
        <p:spPr>
          <a:xfrm>
            <a:off x="215022" y="2633020"/>
            <a:ext cx="3626778" cy="89452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What to do with response styles:</a:t>
            </a:r>
          </a:p>
        </p:txBody>
      </p:sp>
      <p:sp>
        <p:nvSpPr>
          <p:cNvPr id="6" name="Rectangle 5">
            <a:extLst>
              <a:ext uri="{FF2B5EF4-FFF2-40B4-BE49-F238E27FC236}">
                <a16:creationId xmlns:a16="http://schemas.microsoft.com/office/drawing/2014/main" id="{5D10BA51-FEA3-414C-9A7C-36572F52A8B1}"/>
              </a:ext>
            </a:extLst>
          </p:cNvPr>
          <p:cNvSpPr/>
          <p:nvPr/>
        </p:nvSpPr>
        <p:spPr>
          <a:xfrm>
            <a:off x="215022" y="3527544"/>
            <a:ext cx="3626778" cy="3089858"/>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t>Options: </a:t>
            </a:r>
          </a:p>
          <a:p>
            <a:pPr marL="285750" indent="-285750">
              <a:buFontTx/>
              <a:buChar char="-"/>
            </a:pPr>
            <a:r>
              <a:rPr lang="en-US" b="1" dirty="0"/>
              <a:t>Best to tackle this at the collection stage</a:t>
            </a:r>
          </a:p>
          <a:p>
            <a:pPr marL="285750" indent="-285750">
              <a:buFontTx/>
              <a:buChar char="-"/>
            </a:pPr>
            <a:endParaRPr lang="en-US" b="1" dirty="0"/>
          </a:p>
          <a:p>
            <a:r>
              <a:rPr lang="en-US" b="1" dirty="0"/>
              <a:t>Once data are collected, they are what they are. Good instructions on how you </a:t>
            </a:r>
            <a:r>
              <a:rPr lang="en-US" b="1" i="1" dirty="0"/>
              <a:t>want </a:t>
            </a:r>
            <a:r>
              <a:rPr lang="en-US" b="1" dirty="0"/>
              <a:t>participants to interpret and use scales can alleviate this issue. Different response styles may be interesting, but they will hamper inference.</a:t>
            </a:r>
          </a:p>
        </p:txBody>
      </p:sp>
      <p:graphicFrame>
        <p:nvGraphicFramePr>
          <p:cNvPr id="7" name="Table 6">
            <a:extLst>
              <a:ext uri="{FF2B5EF4-FFF2-40B4-BE49-F238E27FC236}">
                <a16:creationId xmlns:a16="http://schemas.microsoft.com/office/drawing/2014/main" id="{244EFF27-0200-4245-BC97-F401299DCA15}"/>
              </a:ext>
            </a:extLst>
          </p:cNvPr>
          <p:cNvGraphicFramePr>
            <a:graphicFrameLocks noGrp="1"/>
          </p:cNvGraphicFramePr>
          <p:nvPr/>
        </p:nvGraphicFramePr>
        <p:xfrm>
          <a:off x="7833193" y="1016214"/>
          <a:ext cx="4297680" cy="596074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2850601208"/>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1, 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1756994"/>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74075028"/>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1809115"/>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9299663"/>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995764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spTree>
    <p:extLst>
      <p:ext uri="{BB962C8B-B14F-4D97-AF65-F5344CB8AC3E}">
        <p14:creationId xmlns:p14="http://schemas.microsoft.com/office/powerpoint/2010/main" val="20134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0DEF12-9543-8849-B3E1-1FDD4F92CF91}"/>
              </a:ext>
            </a:extLst>
          </p:cNvPr>
          <p:cNvSpPr/>
          <p:nvPr/>
        </p:nvSpPr>
        <p:spPr>
          <a:xfrm>
            <a:off x="571164" y="2109192"/>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Univariate: Variability, Instability, Inertia</a:t>
            </a:r>
          </a:p>
        </p:txBody>
      </p:sp>
      <p:sp>
        <p:nvSpPr>
          <p:cNvPr id="7" name="Rectangle 6">
            <a:extLst>
              <a:ext uri="{FF2B5EF4-FFF2-40B4-BE49-F238E27FC236}">
                <a16:creationId xmlns:a16="http://schemas.microsoft.com/office/drawing/2014/main" id="{26FE1B3F-6611-8943-8548-D9C58C561E23}"/>
              </a:ext>
            </a:extLst>
          </p:cNvPr>
          <p:cNvSpPr/>
          <p:nvPr/>
        </p:nvSpPr>
        <p:spPr>
          <a:xfrm>
            <a:off x="571166" y="3297056"/>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Bi/Multivariate: Correlations and (Basic) Structural Models</a:t>
            </a:r>
          </a:p>
        </p:txBody>
      </p:sp>
      <p:sp>
        <p:nvSpPr>
          <p:cNvPr id="8" name="Rectangle 7">
            <a:extLst>
              <a:ext uri="{FF2B5EF4-FFF2-40B4-BE49-F238E27FC236}">
                <a16:creationId xmlns:a16="http://schemas.microsoft.com/office/drawing/2014/main" id="{66BAE664-A887-9D44-9720-6D840EEE7FA7}"/>
              </a:ext>
            </a:extLst>
          </p:cNvPr>
          <p:cNvSpPr/>
          <p:nvPr/>
        </p:nvSpPr>
        <p:spPr>
          <a:xfrm>
            <a:off x="571165" y="4484920"/>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Variance Decomposition: Multilevel Models</a:t>
            </a:r>
          </a:p>
        </p:txBody>
      </p:sp>
      <p:sp>
        <p:nvSpPr>
          <p:cNvPr id="9" name="Rectangle 8">
            <a:extLst>
              <a:ext uri="{FF2B5EF4-FFF2-40B4-BE49-F238E27FC236}">
                <a16:creationId xmlns:a16="http://schemas.microsoft.com/office/drawing/2014/main" id="{087C3023-4731-444F-AE50-1BD388F72091}"/>
              </a:ext>
            </a:extLst>
          </p:cNvPr>
          <p:cNvSpPr/>
          <p:nvPr/>
        </p:nvSpPr>
        <p:spPr>
          <a:xfrm>
            <a:off x="6609520" y="2108511"/>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Cross-Lagged VAR, GIMME, and EGA</a:t>
            </a:r>
          </a:p>
        </p:txBody>
      </p:sp>
      <p:sp>
        <p:nvSpPr>
          <p:cNvPr id="10" name="Rectangle 9">
            <a:extLst>
              <a:ext uri="{FF2B5EF4-FFF2-40B4-BE49-F238E27FC236}">
                <a16:creationId xmlns:a16="http://schemas.microsoft.com/office/drawing/2014/main" id="{A2F45C62-4F08-564F-804E-0CBF45342B6C}"/>
              </a:ext>
            </a:extLst>
          </p:cNvPr>
          <p:cNvSpPr/>
          <p:nvPr/>
        </p:nvSpPr>
        <p:spPr>
          <a:xfrm>
            <a:off x="6609520" y="3306449"/>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11" name="Rectangle 10">
            <a:extLst>
              <a:ext uri="{FF2B5EF4-FFF2-40B4-BE49-F238E27FC236}">
                <a16:creationId xmlns:a16="http://schemas.microsoft.com/office/drawing/2014/main" id="{60258EEC-58A8-5340-8030-8B7DC8BFA84A}"/>
              </a:ext>
            </a:extLst>
          </p:cNvPr>
          <p:cNvSpPr/>
          <p:nvPr/>
        </p:nvSpPr>
        <p:spPr>
          <a:xfrm>
            <a:off x="6609520" y="4504387"/>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Differential Equation Models</a:t>
            </a:r>
          </a:p>
        </p:txBody>
      </p:sp>
      <p:sp>
        <p:nvSpPr>
          <p:cNvPr id="12" name="Rectangle 11">
            <a:extLst>
              <a:ext uri="{FF2B5EF4-FFF2-40B4-BE49-F238E27FC236}">
                <a16:creationId xmlns:a16="http://schemas.microsoft.com/office/drawing/2014/main" id="{BE204866-3B6A-C343-9A3F-F4C06DB8B6F8}"/>
              </a:ext>
            </a:extLst>
          </p:cNvPr>
          <p:cNvSpPr/>
          <p:nvPr/>
        </p:nvSpPr>
        <p:spPr>
          <a:xfrm>
            <a:off x="704021" y="0"/>
            <a:ext cx="10783957" cy="1302027"/>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13" name="Rectangle 12">
            <a:extLst>
              <a:ext uri="{FF2B5EF4-FFF2-40B4-BE49-F238E27FC236}">
                <a16:creationId xmlns:a16="http://schemas.microsoft.com/office/drawing/2014/main" id="{0C9B3C88-7995-F046-9610-067A5FB92516}"/>
              </a:ext>
            </a:extLst>
          </p:cNvPr>
          <p:cNvSpPr/>
          <p:nvPr/>
        </p:nvSpPr>
        <p:spPr>
          <a:xfrm>
            <a:off x="619536" y="1558786"/>
            <a:ext cx="4962942" cy="41744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Basic / Univariate</a:t>
            </a:r>
          </a:p>
        </p:txBody>
      </p:sp>
      <p:sp>
        <p:nvSpPr>
          <p:cNvPr id="14" name="Rectangle 13">
            <a:extLst>
              <a:ext uri="{FF2B5EF4-FFF2-40B4-BE49-F238E27FC236}">
                <a16:creationId xmlns:a16="http://schemas.microsoft.com/office/drawing/2014/main" id="{A2348624-D0C3-DD4D-9BBA-4A9AD261F1F9}"/>
              </a:ext>
            </a:extLst>
          </p:cNvPr>
          <p:cNvSpPr/>
          <p:nvPr/>
        </p:nvSpPr>
        <p:spPr>
          <a:xfrm>
            <a:off x="6609519" y="1542222"/>
            <a:ext cx="4962942" cy="41744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Advanced / Multivariate</a:t>
            </a:r>
          </a:p>
        </p:txBody>
      </p:sp>
      <p:cxnSp>
        <p:nvCxnSpPr>
          <p:cNvPr id="15" name="Straight Connector 14">
            <a:extLst>
              <a:ext uri="{FF2B5EF4-FFF2-40B4-BE49-F238E27FC236}">
                <a16:creationId xmlns:a16="http://schemas.microsoft.com/office/drawing/2014/main" id="{37F129C7-5940-DD48-B36E-6DD3E5317A31}"/>
              </a:ext>
            </a:extLst>
          </p:cNvPr>
          <p:cNvCxnSpPr/>
          <p:nvPr/>
        </p:nvCxnSpPr>
        <p:spPr>
          <a:xfrm>
            <a:off x="6096000" y="2386633"/>
            <a:ext cx="0" cy="39797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82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021D75B-B3E5-0048-890C-0A0CF5A05362}"/>
                  </a:ext>
                </a:extLst>
              </p:cNvPr>
              <p:cNvSpPr/>
              <p:nvPr/>
            </p:nvSpPr>
            <p:spPr>
              <a:xfrm>
                <a:off x="8267178" y="2953384"/>
                <a:ext cx="3657600" cy="173736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𝑴𝑺𝑺𝑫</m:t>
                          </m:r>
                        </m:e>
                        <m:sub>
                          <m:r>
                            <a:rPr lang="en-US" sz="2000" b="1" i="1" smtClean="0">
                              <a:solidFill>
                                <a:schemeClr val="tx1"/>
                              </a:solidFill>
                              <a:latin typeface="Cambria Math" panose="02040503050406030204" pitchFamily="18" charset="0"/>
                            </a:rPr>
                            <m:t>𝒚</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𝒊</m:t>
                          </m:r>
                        </m:sub>
                      </m:sSub>
                      <m:r>
                        <a:rPr lang="en-US" sz="2000" b="1" i="1" smtClean="0">
                          <a:solidFill>
                            <a:schemeClr val="tx1"/>
                          </a:solidFill>
                          <a:latin typeface="Cambria Math" panose="02040503050406030204" pitchFamily="18" charset="0"/>
                        </a:rPr>
                        <m:t>=</m:t>
                      </m:r>
                      <m:f>
                        <m:fPr>
                          <m:ctrlPr>
                            <a:rPr lang="en-US" sz="2000" b="1" i="1" smtClean="0">
                              <a:solidFill>
                                <a:schemeClr val="tx1"/>
                              </a:solidFill>
                              <a:latin typeface="Cambria Math" panose="02040503050406030204" pitchFamily="18" charset="0"/>
                            </a:rPr>
                          </m:ctrlPr>
                        </m:fPr>
                        <m:num>
                          <m:nary>
                            <m:naryPr>
                              <m:chr m:val="∑"/>
                              <m:subHide m:val="on"/>
                              <m:supHide m:val="on"/>
                              <m:ctrlPr>
                                <a:rPr lang="en-US" sz="2000" b="1" i="1" smtClean="0">
                                  <a:solidFill>
                                    <a:schemeClr val="tx1"/>
                                  </a:solidFill>
                                  <a:latin typeface="Cambria Math" panose="02040503050406030204" pitchFamily="18" charset="0"/>
                                </a:rPr>
                              </m:ctrlPr>
                            </m:naryPr>
                            <m:sub/>
                            <m:sup/>
                            <m:e>
                              <m:sSup>
                                <m:sSupPr>
                                  <m:ctrlPr>
                                    <a:rPr lang="en-US" sz="2000" b="1" i="1" smtClean="0">
                                      <a:solidFill>
                                        <a:schemeClr val="tx1"/>
                                      </a:solidFill>
                                      <a:latin typeface="Cambria Math" panose="02040503050406030204" pitchFamily="18" charset="0"/>
                                    </a:rPr>
                                  </m:ctrlPr>
                                </m:sSupPr>
                                <m:e>
                                  <m:d>
                                    <m:dPr>
                                      <m:ctrlPr>
                                        <a:rPr lang="en-US" sz="2000" b="1" i="1" smtClean="0">
                                          <a:solidFill>
                                            <a:schemeClr val="tx1"/>
                                          </a:solidFill>
                                          <a:latin typeface="Cambria Math" panose="02040503050406030204" pitchFamily="18" charset="0"/>
                                        </a:rPr>
                                      </m:ctrlPr>
                                    </m:d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sub>
                                      </m:sSub>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e>
                                  </m:d>
                                </m:e>
                                <m:sup>
                                  <m:r>
                                    <a:rPr lang="en-US" sz="2000" b="1" i="1" smtClean="0">
                                      <a:solidFill>
                                        <a:schemeClr val="tx1"/>
                                      </a:solidFill>
                                      <a:latin typeface="Cambria Math" panose="02040503050406030204" pitchFamily="18" charset="0"/>
                                    </a:rPr>
                                    <m:t>𝟐</m:t>
                                  </m:r>
                                </m:sup>
                              </m:sSup>
                            </m:e>
                          </m:nary>
                        </m:num>
                        <m:den>
                          <m:r>
                            <a:rPr lang="en-US" sz="2000" b="1" i="1" smtClean="0">
                              <a:solidFill>
                                <a:schemeClr val="tx1"/>
                              </a:solidFill>
                              <a:latin typeface="Cambria Math" panose="02040503050406030204" pitchFamily="18" charset="0"/>
                            </a:rPr>
                            <m:t>𝑵</m:t>
                          </m:r>
                        </m:den>
                      </m:f>
                    </m:oMath>
                  </m:oMathPara>
                </a14:m>
                <a:endParaRPr lang="en-US" sz="2000" b="1" dirty="0">
                  <a:solidFill>
                    <a:schemeClr val="tx1"/>
                  </a:solidFill>
                </a:endParaRPr>
              </a:p>
              <a:p>
                <a:pPr algn="ctr"/>
                <a:r>
                  <a:rPr lang="en-US" sz="2000" dirty="0">
                    <a:solidFill>
                      <a:schemeClr val="tx1"/>
                    </a:solidFill>
                    <a:latin typeface="Courier" pitchFamily="2" charset="0"/>
                  </a:rPr>
                  <a:t>R</a:t>
                </a:r>
                <a:r>
                  <a:rPr lang="en-US" sz="2000" b="1" dirty="0">
                    <a:solidFill>
                      <a:schemeClr val="tx1"/>
                    </a:solidFill>
                  </a:rPr>
                  <a:t>: </a:t>
                </a:r>
                <a:r>
                  <a:rPr lang="en-US" sz="2000" dirty="0">
                    <a:solidFill>
                      <a:schemeClr val="tx1"/>
                    </a:solidFill>
                    <a:latin typeface="Courier" pitchFamily="2" charset="0"/>
                  </a:rPr>
                  <a:t>psych::</a:t>
                </a:r>
                <a:r>
                  <a:rPr lang="en-US" sz="2000" dirty="0" err="1">
                    <a:solidFill>
                      <a:schemeClr val="tx1"/>
                    </a:solidFill>
                    <a:latin typeface="Courier" pitchFamily="2" charset="0"/>
                  </a:rPr>
                  <a:t>mssd</a:t>
                </a:r>
                <a:r>
                  <a:rPr lang="en-US" sz="2000" dirty="0">
                    <a:solidFill>
                      <a:schemeClr val="tx1"/>
                    </a:solidFill>
                    <a:latin typeface="Courier" pitchFamily="2" charset="0"/>
                  </a:rPr>
                  <a:t>()</a:t>
                </a:r>
              </a:p>
            </p:txBody>
          </p:sp>
        </mc:Choice>
        <mc:Fallback xmlns="">
          <p:sp>
            <p:nvSpPr>
              <p:cNvPr id="14" name="Rectangle 13">
                <a:extLst>
                  <a:ext uri="{FF2B5EF4-FFF2-40B4-BE49-F238E27FC236}">
                    <a16:creationId xmlns:a16="http://schemas.microsoft.com/office/drawing/2014/main" id="{7021D75B-B3E5-0048-890C-0A0CF5A05362}"/>
                  </a:ext>
                </a:extLst>
              </p:cNvPr>
              <p:cNvSpPr>
                <a:spLocks noRot="1" noChangeAspect="1" noMove="1" noResize="1" noEditPoints="1" noAdjustHandles="1" noChangeArrowheads="1" noChangeShapeType="1" noTextEdit="1"/>
              </p:cNvSpPr>
              <p:nvPr/>
            </p:nvSpPr>
            <p:spPr>
              <a:xfrm>
                <a:off x="8267178" y="2953384"/>
                <a:ext cx="3657600" cy="1737360"/>
              </a:xfrm>
              <a:prstGeom prst="rect">
                <a:avLst/>
              </a:prstGeom>
              <a:blipFill>
                <a:blip r:embed="rId2"/>
                <a:stretch>
                  <a:fillRect t="-4225"/>
                </a:stretch>
              </a:blipFill>
              <a:ln w="571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E6D2286-8B37-254B-98D9-D22AE18C437A}"/>
                  </a:ext>
                </a:extLst>
              </p:cNvPr>
              <p:cNvSpPr/>
              <p:nvPr/>
            </p:nvSpPr>
            <p:spPr>
              <a:xfrm>
                <a:off x="8267178" y="4840770"/>
                <a:ext cx="3657600" cy="173736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𝒓</m:t>
                          </m:r>
                        </m:e>
                        <m:sub>
                          <m:r>
                            <a:rPr lang="en-US" sz="2000" b="1" i="1" smtClean="0">
                              <a:solidFill>
                                <a:schemeClr val="tx1"/>
                              </a:solidFill>
                              <a:latin typeface="Cambria Math" panose="02040503050406030204" pitchFamily="18" charset="0"/>
                            </a:rPr>
                            <m:t>𝒚</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𝒊</m:t>
                          </m:r>
                        </m:sub>
                      </m:sSub>
                      <m:r>
                        <a:rPr lang="en-US" sz="2000" b="1" i="1" smtClean="0">
                          <a:solidFill>
                            <a:schemeClr val="tx1"/>
                          </a:solidFill>
                          <a:latin typeface="Cambria Math" panose="02040503050406030204" pitchFamily="18" charset="0"/>
                        </a:rPr>
                        <m:t>=</m:t>
                      </m:r>
                      <m:f>
                        <m:fPr>
                          <m:ctrlPr>
                            <a:rPr lang="en-US" sz="2000" b="1" i="1" smtClean="0">
                              <a:solidFill>
                                <a:schemeClr val="tx1"/>
                              </a:solidFill>
                              <a:latin typeface="Cambria Math" panose="02040503050406030204" pitchFamily="18" charset="0"/>
                            </a:rPr>
                          </m:ctrlPr>
                        </m:fPr>
                        <m:num>
                          <m:nary>
                            <m:naryPr>
                              <m:chr m:val="∑"/>
                              <m:subHide m:val="on"/>
                              <m:supHide m:val="on"/>
                              <m:ctrlPr>
                                <a:rPr lang="en-US" sz="2000" b="1" i="1" smtClean="0">
                                  <a:solidFill>
                                    <a:schemeClr val="tx1"/>
                                  </a:solidFill>
                                  <a:latin typeface="Cambria Math" panose="02040503050406030204" pitchFamily="18" charset="0"/>
                                </a:rPr>
                              </m:ctrlPr>
                            </m:naryPr>
                            <m:sub/>
                            <m:sup/>
                            <m:e>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sub>
                              </m:sSub>
                              <m:r>
                                <a:rPr lang="en-US" sz="2000" b="1"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rPr>
                                    <m:t>𝒚</m:t>
                                  </m:r>
                                </m:e>
                              </m:acc>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e>
                              </m:acc>
                              <m:r>
                                <a:rPr lang="en-US" sz="2000" b="1" i="1" smtClean="0">
                                  <a:solidFill>
                                    <a:schemeClr val="tx1"/>
                                  </a:solidFill>
                                  <a:latin typeface="Cambria Math" panose="02040503050406030204" pitchFamily="18" charset="0"/>
                                </a:rPr>
                                <m:t>)</m:t>
                              </m:r>
                            </m:e>
                          </m:nary>
                        </m:num>
                        <m:den>
                          <m:rad>
                            <m:radPr>
                              <m:degHide m:val="on"/>
                              <m:ctrlPr>
                                <a:rPr lang="en-US" sz="2000" b="1" i="1" smtClean="0">
                                  <a:solidFill>
                                    <a:schemeClr val="tx1"/>
                                  </a:solidFill>
                                  <a:latin typeface="Cambria Math" panose="02040503050406030204" pitchFamily="18" charset="0"/>
                                </a:rPr>
                              </m:ctrlPr>
                            </m:radPr>
                            <m:deg/>
                            <m:e>
                              <m:nary>
                                <m:naryPr>
                                  <m:chr m:val="∑"/>
                                  <m:subHide m:val="on"/>
                                  <m:supHide m:val="on"/>
                                  <m:ctrlPr>
                                    <a:rPr lang="en-US" sz="2000" b="1" i="1" smtClean="0">
                                      <a:solidFill>
                                        <a:schemeClr val="tx1"/>
                                      </a:solidFill>
                                      <a:latin typeface="Cambria Math" panose="02040503050406030204" pitchFamily="18" charset="0"/>
                                    </a:rPr>
                                  </m:ctrlPr>
                                </m:naryPr>
                                <m:sub/>
                                <m:sup/>
                                <m:e>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sub>
                                      </m:sSub>
                                      <m:r>
                                        <a:rPr lang="en-US" sz="2000" b="1"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rPr>
                                            <m:t>𝒚</m:t>
                                          </m:r>
                                        </m:e>
                                      </m:acc>
                                      <m:r>
                                        <a:rPr lang="en-US" sz="2000" b="1" i="1" smtClean="0">
                                          <a:solidFill>
                                            <a:schemeClr val="tx1"/>
                                          </a:solidFill>
                                          <a:latin typeface="Cambria Math" panose="02040503050406030204" pitchFamily="18" charset="0"/>
                                        </a:rPr>
                                        <m:t>)</m:t>
                                      </m:r>
                                    </m:e>
                                    <m:sup>
                                      <m:r>
                                        <a:rPr lang="en-US" sz="2000" b="1" i="1" smtClean="0">
                                          <a:solidFill>
                                            <a:schemeClr val="tx1"/>
                                          </a:solidFill>
                                          <a:latin typeface="Cambria Math" panose="02040503050406030204" pitchFamily="18" charset="0"/>
                                        </a:rPr>
                                        <m:t>𝟐</m:t>
                                      </m:r>
                                    </m:sup>
                                  </m:sSup>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e>
                                      </m:acc>
                                      <m:r>
                                        <a:rPr lang="en-US" sz="2000" b="1" i="1" smtClean="0">
                                          <a:solidFill>
                                            <a:schemeClr val="tx1"/>
                                          </a:solidFill>
                                          <a:latin typeface="Cambria Math" panose="02040503050406030204" pitchFamily="18" charset="0"/>
                                        </a:rPr>
                                        <m:t>)</m:t>
                                      </m:r>
                                    </m:e>
                                    <m:sup>
                                      <m:r>
                                        <a:rPr lang="en-US" sz="2000" b="1" i="1" smtClean="0">
                                          <a:solidFill>
                                            <a:schemeClr val="tx1"/>
                                          </a:solidFill>
                                          <a:latin typeface="Cambria Math" panose="02040503050406030204" pitchFamily="18" charset="0"/>
                                        </a:rPr>
                                        <m:t>𝟐</m:t>
                                      </m:r>
                                    </m:sup>
                                  </m:sSup>
                                </m:e>
                              </m:nary>
                            </m:e>
                          </m:rad>
                        </m:den>
                      </m:f>
                    </m:oMath>
                  </m:oMathPara>
                </a14:m>
                <a:endParaRPr lang="en-US" sz="2000" b="1" dirty="0">
                  <a:solidFill>
                    <a:schemeClr val="tx1"/>
                  </a:solidFill>
                </a:endParaRPr>
              </a:p>
              <a:p>
                <a:pPr algn="ctr"/>
                <a:r>
                  <a:rPr lang="en-US" sz="2000" dirty="0">
                    <a:solidFill>
                      <a:schemeClr val="tx1"/>
                    </a:solidFill>
                    <a:latin typeface="Courier" pitchFamily="2" charset="0"/>
                  </a:rPr>
                  <a:t>R</a:t>
                </a:r>
                <a:r>
                  <a:rPr lang="en-US" sz="2000" b="1" dirty="0">
                    <a:solidFill>
                      <a:schemeClr val="tx1"/>
                    </a:solidFill>
                  </a:rPr>
                  <a:t>:</a:t>
                </a:r>
                <a:r>
                  <a:rPr lang="en-US" sz="2000" dirty="0">
                    <a:solidFill>
                      <a:schemeClr val="tx1"/>
                    </a:solidFill>
                  </a:rPr>
                  <a:t> </a:t>
                </a:r>
                <a:r>
                  <a:rPr lang="en-US" sz="2000" dirty="0" err="1">
                    <a:solidFill>
                      <a:schemeClr val="tx1"/>
                    </a:solidFill>
                    <a:latin typeface="Courier" pitchFamily="2" charset="0"/>
                  </a:rPr>
                  <a:t>cor</a:t>
                </a:r>
                <a:r>
                  <a:rPr lang="en-US" sz="2000" dirty="0">
                    <a:solidFill>
                      <a:schemeClr val="tx1"/>
                    </a:solidFill>
                    <a:latin typeface="Courier" pitchFamily="2" charset="0"/>
                  </a:rPr>
                  <a:t>()</a:t>
                </a:r>
                <a:r>
                  <a:rPr lang="en-US" sz="2000" dirty="0">
                    <a:solidFill>
                      <a:schemeClr val="tx1"/>
                    </a:solidFill>
                  </a:rPr>
                  <a:t>, </a:t>
                </a:r>
                <a:r>
                  <a:rPr lang="en-US" sz="2000" dirty="0">
                    <a:solidFill>
                      <a:schemeClr val="tx1"/>
                    </a:solidFill>
                    <a:latin typeface="Courier" pitchFamily="2" charset="0"/>
                  </a:rPr>
                  <a:t>psych::</a:t>
                </a:r>
                <a:r>
                  <a:rPr lang="en-US" sz="2000" dirty="0" err="1">
                    <a:solidFill>
                      <a:schemeClr val="tx1"/>
                    </a:solidFill>
                    <a:latin typeface="Courier" pitchFamily="2" charset="0"/>
                  </a:rPr>
                  <a:t>cor.ci</a:t>
                </a:r>
                <a:r>
                  <a:rPr lang="en-US" sz="2000" dirty="0">
                    <a:solidFill>
                      <a:schemeClr val="tx1"/>
                    </a:solidFill>
                    <a:latin typeface="Courier" pitchFamily="2" charset="0"/>
                  </a:rPr>
                  <a:t>()</a:t>
                </a:r>
              </a:p>
            </p:txBody>
          </p:sp>
        </mc:Choice>
        <mc:Fallback xmlns="">
          <p:sp>
            <p:nvSpPr>
              <p:cNvPr id="15" name="Rectangle 14">
                <a:extLst>
                  <a:ext uri="{FF2B5EF4-FFF2-40B4-BE49-F238E27FC236}">
                    <a16:creationId xmlns:a16="http://schemas.microsoft.com/office/drawing/2014/main" id="{8E6D2286-8B37-254B-98D9-D22AE18C437A}"/>
                  </a:ext>
                </a:extLst>
              </p:cNvPr>
              <p:cNvSpPr>
                <a:spLocks noRot="1" noChangeAspect="1" noMove="1" noResize="1" noEditPoints="1" noAdjustHandles="1" noChangeArrowheads="1" noChangeShapeType="1" noTextEdit="1"/>
              </p:cNvSpPr>
              <p:nvPr/>
            </p:nvSpPr>
            <p:spPr>
              <a:xfrm>
                <a:off x="8267178" y="4840770"/>
                <a:ext cx="3657600" cy="1737360"/>
              </a:xfrm>
              <a:prstGeom prst="rect">
                <a:avLst/>
              </a:prstGeom>
              <a:blipFill>
                <a:blip r:embed="rId3"/>
                <a:stretch>
                  <a:fillRect l="-340" r="-340" b="-13380"/>
                </a:stretch>
              </a:blipFill>
              <a:ln w="571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8E92396-571A-F948-A9CB-46ABA6669E24}"/>
                  </a:ext>
                </a:extLst>
              </p:cNvPr>
              <p:cNvSpPr/>
              <p:nvPr/>
            </p:nvSpPr>
            <p:spPr>
              <a:xfrm>
                <a:off x="8267178" y="1065998"/>
                <a:ext cx="3657600" cy="173736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𝑺𝑫</m:t>
                          </m:r>
                        </m:e>
                        <m:sub>
                          <m:r>
                            <a:rPr lang="en-US" sz="2000" b="1" i="1" smtClean="0">
                              <a:solidFill>
                                <a:schemeClr val="tx1"/>
                              </a:solidFill>
                              <a:latin typeface="Cambria Math" panose="02040503050406030204" pitchFamily="18" charset="0"/>
                            </a:rPr>
                            <m:t>𝒚</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𝒊</m:t>
                          </m:r>
                        </m:sub>
                      </m:sSub>
                      <m:r>
                        <a:rPr lang="en-US" sz="2000" b="1" i="1" smtClean="0">
                          <a:solidFill>
                            <a:schemeClr val="tx1"/>
                          </a:solidFill>
                          <a:latin typeface="Cambria Math" panose="02040503050406030204" pitchFamily="18" charset="0"/>
                        </a:rPr>
                        <m:t>=</m:t>
                      </m:r>
                      <m:rad>
                        <m:radPr>
                          <m:degHide m:val="on"/>
                          <m:ctrlPr>
                            <a:rPr lang="en-US" sz="2000" b="1" i="1" smtClean="0">
                              <a:solidFill>
                                <a:schemeClr val="tx1"/>
                              </a:solidFill>
                              <a:latin typeface="Cambria Math" panose="02040503050406030204" pitchFamily="18" charset="0"/>
                            </a:rPr>
                          </m:ctrlPr>
                        </m:radPr>
                        <m:deg/>
                        <m:e>
                          <m:f>
                            <m:fPr>
                              <m:ctrlPr>
                                <a:rPr lang="en-US" sz="2000" b="1" i="1" smtClean="0">
                                  <a:solidFill>
                                    <a:schemeClr val="tx1"/>
                                  </a:solidFill>
                                  <a:latin typeface="Cambria Math" panose="02040503050406030204" pitchFamily="18" charset="0"/>
                                </a:rPr>
                              </m:ctrlPr>
                            </m:fPr>
                            <m:num>
                              <m:nary>
                                <m:naryPr>
                                  <m:chr m:val="∑"/>
                                  <m:subHide m:val="on"/>
                                  <m:supHide m:val="on"/>
                                  <m:ctrlPr>
                                    <a:rPr lang="en-US" sz="2000" b="1" i="1" smtClean="0">
                                      <a:solidFill>
                                        <a:schemeClr val="tx1"/>
                                      </a:solidFill>
                                      <a:latin typeface="Cambria Math" panose="02040503050406030204" pitchFamily="18" charset="0"/>
                                    </a:rPr>
                                  </m:ctrlPr>
                                </m:naryPr>
                                <m:sub/>
                                <m:sup/>
                                <m:e>
                                  <m:sSup>
                                    <m:sSupPr>
                                      <m:ctrlPr>
                                        <a:rPr lang="en-US" sz="2000" b="1" i="1" smtClean="0">
                                          <a:solidFill>
                                            <a:schemeClr val="tx1"/>
                                          </a:solidFill>
                                          <a:latin typeface="Cambria Math" panose="02040503050406030204" pitchFamily="18" charset="0"/>
                                        </a:rPr>
                                      </m:ctrlPr>
                                    </m:sSupPr>
                                    <m:e>
                                      <m:d>
                                        <m:dPr>
                                          <m:ctrlPr>
                                            <a:rPr lang="en-US" sz="2000" b="1" i="1" smtClean="0">
                                              <a:solidFill>
                                                <a:schemeClr val="tx1"/>
                                              </a:solidFill>
                                              <a:latin typeface="Cambria Math" panose="02040503050406030204" pitchFamily="18" charset="0"/>
                                            </a:rPr>
                                          </m:ctrlPr>
                                        </m:dPr>
                                        <m:e>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𝒚</m:t>
                                              </m:r>
                                            </m:e>
                                            <m:sub>
                                              <m:r>
                                                <a:rPr lang="en-US" sz="2000" b="1" i="1" smtClean="0">
                                                  <a:solidFill>
                                                    <a:schemeClr val="tx1"/>
                                                  </a:solidFill>
                                                  <a:latin typeface="Cambria Math" panose="02040503050406030204" pitchFamily="18" charset="0"/>
                                                </a:rPr>
                                                <m:t>𝒕</m:t>
                                              </m:r>
                                            </m:sub>
                                          </m:sSub>
                                          <m:r>
                                            <a:rPr lang="en-US" sz="2000" b="1" i="1" smtClean="0">
                                              <a:solidFill>
                                                <a:schemeClr val="tx1"/>
                                              </a:solidFill>
                                              <a:latin typeface="Cambria Math" panose="02040503050406030204" pitchFamily="18" charset="0"/>
                                            </a:rPr>
                                            <m:t>−</m:t>
                                          </m:r>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rPr>
                                                <m:t>𝒚</m:t>
                                              </m:r>
                                            </m:e>
                                          </m:acc>
                                        </m:e>
                                      </m:d>
                                    </m:e>
                                    <m:sup>
                                      <m:r>
                                        <a:rPr lang="en-US" sz="2000" b="1" i="1" smtClean="0">
                                          <a:solidFill>
                                            <a:schemeClr val="tx1"/>
                                          </a:solidFill>
                                          <a:latin typeface="Cambria Math" panose="02040503050406030204" pitchFamily="18" charset="0"/>
                                        </a:rPr>
                                        <m:t>𝟐</m:t>
                                      </m:r>
                                    </m:sup>
                                  </m:sSup>
                                </m:e>
                              </m:nary>
                            </m:num>
                            <m:den>
                              <m:r>
                                <a:rPr lang="en-US" sz="2000" b="1" i="1" smtClean="0">
                                  <a:solidFill>
                                    <a:schemeClr val="tx1"/>
                                  </a:solidFill>
                                  <a:latin typeface="Cambria Math" panose="02040503050406030204" pitchFamily="18" charset="0"/>
                                </a:rPr>
                                <m:t>𝑵</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den>
                          </m:f>
                        </m:e>
                      </m:rad>
                    </m:oMath>
                  </m:oMathPara>
                </a14:m>
                <a:endParaRPr lang="en-US" sz="2000" b="1" dirty="0">
                  <a:solidFill>
                    <a:schemeClr val="tx1"/>
                  </a:solidFill>
                </a:endParaRPr>
              </a:p>
              <a:p>
                <a:pPr algn="ctr"/>
                <a:r>
                  <a:rPr lang="en-US" sz="2000" dirty="0">
                    <a:solidFill>
                      <a:schemeClr val="tx1"/>
                    </a:solidFill>
                    <a:latin typeface="Courier" pitchFamily="2" charset="0"/>
                  </a:rPr>
                  <a:t>R</a:t>
                </a:r>
                <a:r>
                  <a:rPr lang="en-US" sz="2000" b="1" dirty="0">
                    <a:solidFill>
                      <a:schemeClr val="tx1"/>
                    </a:solidFill>
                  </a:rPr>
                  <a:t>: </a:t>
                </a:r>
                <a:r>
                  <a:rPr lang="en-US" sz="2000" dirty="0" err="1">
                    <a:solidFill>
                      <a:schemeClr val="tx1"/>
                    </a:solidFill>
                    <a:latin typeface="Courier" pitchFamily="2" charset="0"/>
                  </a:rPr>
                  <a:t>sd</a:t>
                </a:r>
                <a:r>
                  <a:rPr lang="en-US" sz="2000" dirty="0">
                    <a:solidFill>
                      <a:schemeClr val="tx1"/>
                    </a:solidFill>
                    <a:latin typeface="Courier" pitchFamily="2" charset="0"/>
                  </a:rPr>
                  <a:t>()</a:t>
                </a:r>
                <a:r>
                  <a:rPr lang="en-US" sz="2000" dirty="0">
                    <a:solidFill>
                      <a:schemeClr val="tx1"/>
                    </a:solidFill>
                    <a:latin typeface="+mj-lt"/>
                  </a:rPr>
                  <a:t>, </a:t>
                </a:r>
                <a:r>
                  <a:rPr lang="en-US" sz="2000" dirty="0">
                    <a:solidFill>
                      <a:schemeClr val="tx1"/>
                    </a:solidFill>
                    <a:latin typeface="Courier" pitchFamily="2" charset="0"/>
                  </a:rPr>
                  <a:t>psych::SD()</a:t>
                </a:r>
              </a:p>
            </p:txBody>
          </p:sp>
        </mc:Choice>
        <mc:Fallback xmlns="">
          <p:sp>
            <p:nvSpPr>
              <p:cNvPr id="11" name="Rectangle 10">
                <a:extLst>
                  <a:ext uri="{FF2B5EF4-FFF2-40B4-BE49-F238E27FC236}">
                    <a16:creationId xmlns:a16="http://schemas.microsoft.com/office/drawing/2014/main" id="{78E92396-571A-F948-A9CB-46ABA6669E24}"/>
                  </a:ext>
                </a:extLst>
              </p:cNvPr>
              <p:cNvSpPr>
                <a:spLocks noRot="1" noChangeAspect="1" noMove="1" noResize="1" noEditPoints="1" noAdjustHandles="1" noChangeArrowheads="1" noChangeShapeType="1" noTextEdit="1"/>
              </p:cNvSpPr>
              <p:nvPr/>
            </p:nvSpPr>
            <p:spPr>
              <a:xfrm>
                <a:off x="8267178" y="1065998"/>
                <a:ext cx="3657600" cy="1737360"/>
              </a:xfrm>
              <a:prstGeom prst="rect">
                <a:avLst/>
              </a:prstGeom>
              <a:blipFill>
                <a:blip r:embed="rId4"/>
                <a:stretch>
                  <a:fillRect t="-3521"/>
                </a:stretch>
              </a:blipFill>
              <a:ln w="57150">
                <a:solidFill>
                  <a:schemeClr val="tx1"/>
                </a:solidFill>
              </a:ln>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7EBB7BE6-7B4E-2248-A2EF-04352AEE6D10}"/>
              </a:ext>
            </a:extLst>
          </p:cNvPr>
          <p:cNvGraphicFramePr>
            <a:graphicFrameLocks noGrp="1"/>
          </p:cNvGraphicFramePr>
          <p:nvPr/>
        </p:nvGraphicFramePr>
        <p:xfrm>
          <a:off x="0" y="897255"/>
          <a:ext cx="4297680" cy="5960745"/>
        </p:xfrm>
        <a:graphic>
          <a:graphicData uri="http://schemas.openxmlformats.org/drawingml/2006/table">
            <a:tbl>
              <a:tblPr>
                <a:tableStyleId>{5C22544A-7EE6-4342-B048-85BDC9FD1C3A}</a:tableStyleId>
              </a:tblPr>
              <a:tblGrid>
                <a:gridCol w="859536">
                  <a:extLst>
                    <a:ext uri="{9D8B030D-6E8A-4147-A177-3AD203B41FA5}">
                      <a16:colId xmlns:a16="http://schemas.microsoft.com/office/drawing/2014/main" val="3802090642"/>
                    </a:ext>
                  </a:extLst>
                </a:gridCol>
                <a:gridCol w="859536">
                  <a:extLst>
                    <a:ext uri="{9D8B030D-6E8A-4147-A177-3AD203B41FA5}">
                      <a16:colId xmlns:a16="http://schemas.microsoft.com/office/drawing/2014/main" val="1474423852"/>
                    </a:ext>
                  </a:extLst>
                </a:gridCol>
                <a:gridCol w="859536">
                  <a:extLst>
                    <a:ext uri="{9D8B030D-6E8A-4147-A177-3AD203B41FA5}">
                      <a16:colId xmlns:a16="http://schemas.microsoft.com/office/drawing/2014/main" val="1672096010"/>
                    </a:ext>
                  </a:extLst>
                </a:gridCol>
                <a:gridCol w="859536">
                  <a:extLst>
                    <a:ext uri="{9D8B030D-6E8A-4147-A177-3AD203B41FA5}">
                      <a16:colId xmlns:a16="http://schemas.microsoft.com/office/drawing/2014/main" val="1418352033"/>
                    </a:ext>
                  </a:extLst>
                </a:gridCol>
                <a:gridCol w="859536">
                  <a:extLst>
                    <a:ext uri="{9D8B030D-6E8A-4147-A177-3AD203B41FA5}">
                      <a16:colId xmlns:a16="http://schemas.microsoft.com/office/drawing/2014/main" val="2850601208"/>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solidFill>
                            <a:srgbClr val="000000"/>
                          </a:solidFill>
                          <a:effectLst/>
                          <a:latin typeface="Calibri" panose="020F0502020204030204" pitchFamily="34" charset="0"/>
                        </a:rPr>
                        <a:t>y</a:t>
                      </a:r>
                      <a:r>
                        <a:rPr lang="en-US" sz="1800" b="1" i="1" u="none" strike="noStrike" baseline="-25000" dirty="0">
                          <a:solidFill>
                            <a:srgbClr val="000000"/>
                          </a:solidFill>
                          <a:effectLst/>
                          <a:latin typeface="Calibri" panose="020F0502020204030204" pitchFamily="34" charset="0"/>
                        </a:rPr>
                        <a:t>1, 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1756994"/>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74075028"/>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1809115"/>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9299663"/>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9957645"/>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sp>
        <p:nvSpPr>
          <p:cNvPr id="2" name="Rectangle 1">
            <a:extLst>
              <a:ext uri="{FF2B5EF4-FFF2-40B4-BE49-F238E27FC236}">
                <a16:creationId xmlns:a16="http://schemas.microsoft.com/office/drawing/2014/main" id="{F49E31E6-A325-7C4D-ADB7-EDD026499EA4}"/>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Univariate: Variability, Instability, Inertia</a:t>
            </a:r>
          </a:p>
        </p:txBody>
      </p:sp>
      <p:sp>
        <p:nvSpPr>
          <p:cNvPr id="5" name="Rectangle 4">
            <a:extLst>
              <a:ext uri="{FF2B5EF4-FFF2-40B4-BE49-F238E27FC236}">
                <a16:creationId xmlns:a16="http://schemas.microsoft.com/office/drawing/2014/main" id="{10E9D95A-DD12-8F47-9097-4804B5CE0662}"/>
              </a:ext>
            </a:extLst>
          </p:cNvPr>
          <p:cNvSpPr/>
          <p:nvPr/>
        </p:nvSpPr>
        <p:spPr>
          <a:xfrm>
            <a:off x="4609578" y="1065998"/>
            <a:ext cx="3657600" cy="173736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Intraindividual Variability</a:t>
            </a:r>
            <a:r>
              <a:rPr lang="en-US" sz="2400" dirty="0">
                <a:solidFill>
                  <a:schemeClr val="tx1"/>
                </a:solidFill>
              </a:rPr>
              <a:t>: the standard deviation of an indicator</a:t>
            </a:r>
          </a:p>
        </p:txBody>
      </p:sp>
      <p:sp>
        <p:nvSpPr>
          <p:cNvPr id="3" name="Rectangle 2">
            <a:extLst>
              <a:ext uri="{FF2B5EF4-FFF2-40B4-BE49-F238E27FC236}">
                <a16:creationId xmlns:a16="http://schemas.microsoft.com/office/drawing/2014/main" id="{F2EED925-8971-274D-852B-10C91EA147EE}"/>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6" name="Rectangle 5">
            <a:extLst>
              <a:ext uri="{FF2B5EF4-FFF2-40B4-BE49-F238E27FC236}">
                <a16:creationId xmlns:a16="http://schemas.microsoft.com/office/drawing/2014/main" id="{82843B5D-988D-E543-8AD5-4FBB5D8E672D}"/>
              </a:ext>
            </a:extLst>
          </p:cNvPr>
          <p:cNvSpPr/>
          <p:nvPr/>
        </p:nvSpPr>
        <p:spPr>
          <a:xfrm>
            <a:off x="4609578" y="2953384"/>
            <a:ext cx="3657600" cy="173736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Instability: </a:t>
            </a:r>
            <a:r>
              <a:rPr lang="en-US" sz="2400" dirty="0">
                <a:solidFill>
                  <a:schemeClr val="tx1"/>
                </a:solidFill>
              </a:rPr>
              <a:t>mean squared successive difference (MSSD)</a:t>
            </a:r>
          </a:p>
        </p:txBody>
      </p:sp>
      <p:sp>
        <p:nvSpPr>
          <p:cNvPr id="7" name="Rectangle 6">
            <a:extLst>
              <a:ext uri="{FF2B5EF4-FFF2-40B4-BE49-F238E27FC236}">
                <a16:creationId xmlns:a16="http://schemas.microsoft.com/office/drawing/2014/main" id="{380F9E32-E6AC-564B-9A59-6641AFB787F6}"/>
              </a:ext>
            </a:extLst>
          </p:cNvPr>
          <p:cNvSpPr/>
          <p:nvPr/>
        </p:nvSpPr>
        <p:spPr>
          <a:xfrm>
            <a:off x="4609578" y="4840770"/>
            <a:ext cx="3657600" cy="173736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Inertia: </a:t>
            </a:r>
            <a:r>
              <a:rPr lang="en-US" sz="2400" dirty="0">
                <a:solidFill>
                  <a:schemeClr val="tx1"/>
                </a:solidFill>
              </a:rPr>
              <a:t>the univariate, lagged autocorrelation</a:t>
            </a:r>
          </a:p>
        </p:txBody>
      </p:sp>
      <p:sp>
        <p:nvSpPr>
          <p:cNvPr id="12" name="Rectangle 11">
            <a:extLst>
              <a:ext uri="{FF2B5EF4-FFF2-40B4-BE49-F238E27FC236}">
                <a16:creationId xmlns:a16="http://schemas.microsoft.com/office/drawing/2014/main" id="{5FCF8678-E36D-C145-9E2F-87A11B15696B}"/>
              </a:ext>
            </a:extLst>
          </p:cNvPr>
          <p:cNvSpPr/>
          <p:nvPr/>
        </p:nvSpPr>
        <p:spPr>
          <a:xfrm>
            <a:off x="9298983" y="6467961"/>
            <a:ext cx="2893017" cy="51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ysClr val="windowText" lastClr="000000"/>
                </a:solidFill>
              </a:rPr>
              <a:t>See </a:t>
            </a:r>
            <a:r>
              <a:rPr lang="en-US" dirty="0">
                <a:solidFill>
                  <a:sysClr val="windowText" lastClr="000000"/>
                </a:solidFill>
                <a:hlinkClick r:id="rId5"/>
              </a:rPr>
              <a:t>Ong &amp; Ram (2017)</a:t>
            </a:r>
            <a:endParaRPr lang="en-US" dirty="0">
              <a:solidFill>
                <a:sysClr val="windowText" lastClr="000000"/>
              </a:solidFill>
            </a:endParaRPr>
          </a:p>
        </p:txBody>
      </p:sp>
    </p:spTree>
    <p:extLst>
      <p:ext uri="{BB962C8B-B14F-4D97-AF65-F5344CB8AC3E}">
        <p14:creationId xmlns:p14="http://schemas.microsoft.com/office/powerpoint/2010/main" val="23617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1" grpId="0" animBg="1"/>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6CF2C8-6DAA-CD44-A183-D8B68D83DEB4}"/>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Univariate: Variability, Instability, Inertia</a:t>
            </a:r>
          </a:p>
        </p:txBody>
      </p:sp>
      <p:sp>
        <p:nvSpPr>
          <p:cNvPr id="3" name="Rectangle 2">
            <a:extLst>
              <a:ext uri="{FF2B5EF4-FFF2-40B4-BE49-F238E27FC236}">
                <a16:creationId xmlns:a16="http://schemas.microsoft.com/office/drawing/2014/main" id="{90ADDB96-EB2E-6848-AB21-FC09AA954FF0}"/>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4" name="Table 3">
            <a:extLst>
              <a:ext uri="{FF2B5EF4-FFF2-40B4-BE49-F238E27FC236}">
                <a16:creationId xmlns:a16="http://schemas.microsoft.com/office/drawing/2014/main" id="{2A95DEBA-8AF7-C144-945C-13BCA9C57CBD}"/>
              </a:ext>
            </a:extLst>
          </p:cNvPr>
          <p:cNvGraphicFramePr>
            <a:graphicFrameLocks noGrp="1"/>
          </p:cNvGraphicFramePr>
          <p:nvPr/>
        </p:nvGraphicFramePr>
        <p:xfrm>
          <a:off x="4054834" y="1774077"/>
          <a:ext cx="4082332" cy="4128135"/>
        </p:xfrm>
        <a:graphic>
          <a:graphicData uri="http://schemas.openxmlformats.org/drawingml/2006/table">
            <a:tbl>
              <a:tblPr>
                <a:tableStyleId>{5C22544A-7EE6-4342-B048-85BDC9FD1C3A}</a:tableStyleId>
              </a:tblPr>
              <a:tblGrid>
                <a:gridCol w="1020583">
                  <a:extLst>
                    <a:ext uri="{9D8B030D-6E8A-4147-A177-3AD203B41FA5}">
                      <a16:colId xmlns:a16="http://schemas.microsoft.com/office/drawing/2014/main" val="3802090642"/>
                    </a:ext>
                  </a:extLst>
                </a:gridCol>
                <a:gridCol w="1020583">
                  <a:extLst>
                    <a:ext uri="{9D8B030D-6E8A-4147-A177-3AD203B41FA5}">
                      <a16:colId xmlns:a16="http://schemas.microsoft.com/office/drawing/2014/main" val="1474423852"/>
                    </a:ext>
                  </a:extLst>
                </a:gridCol>
                <a:gridCol w="1020583">
                  <a:extLst>
                    <a:ext uri="{9D8B030D-6E8A-4147-A177-3AD203B41FA5}">
                      <a16:colId xmlns:a16="http://schemas.microsoft.com/office/drawing/2014/main" val="1672096010"/>
                    </a:ext>
                  </a:extLst>
                </a:gridCol>
                <a:gridCol w="1020583">
                  <a:extLst>
                    <a:ext uri="{9D8B030D-6E8A-4147-A177-3AD203B41FA5}">
                      <a16:colId xmlns:a16="http://schemas.microsoft.com/office/drawing/2014/main" val="1418352033"/>
                    </a:ext>
                  </a:extLst>
                </a:gridCol>
              </a:tblGrid>
              <a:tr h="281804">
                <a:tc>
                  <a:txBody>
                    <a:bodyPr/>
                    <a:lstStyle/>
                    <a:p>
                      <a:pPr algn="ctr" fontAlgn="b"/>
                      <a:r>
                        <a:rPr lang="en-US" sz="2400" b="1" u="none" strike="noStrike" dirty="0">
                          <a:effectLst/>
                        </a:rPr>
                        <a:t>ID</a:t>
                      </a:r>
                      <a:endParaRPr lang="en-US" sz="2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b="1" i="1" u="none" strike="noStrike" dirty="0" err="1">
                          <a:solidFill>
                            <a:srgbClr val="000000"/>
                          </a:solidFill>
                          <a:effectLst/>
                          <a:latin typeface="Calibri" panose="020F0502020204030204" pitchFamily="34" charset="0"/>
                        </a:rPr>
                        <a:t>SD</a:t>
                      </a:r>
                      <a:r>
                        <a:rPr lang="en-US" sz="2400" b="1" i="1" u="none" strike="noStrike" baseline="-25000" dirty="0" err="1">
                          <a:solidFill>
                            <a:srgbClr val="000000"/>
                          </a:solidFill>
                          <a:effectLst/>
                          <a:latin typeface="Calibri" panose="020F0502020204030204" pitchFamily="34" charset="0"/>
                        </a:rPr>
                        <a:t>y</a:t>
                      </a:r>
                      <a:endParaRPr lang="en-US" sz="2400" b="1" i="1"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b="1" u="none" strike="noStrike" dirty="0" err="1">
                          <a:effectLst/>
                        </a:rPr>
                        <a:t>MSSD</a:t>
                      </a:r>
                      <a:r>
                        <a:rPr lang="en-US" sz="2400" b="1" u="none" strike="noStrike" baseline="-25000" dirty="0" err="1">
                          <a:effectLst/>
                        </a:rPr>
                        <a:t>y</a:t>
                      </a:r>
                      <a:endParaRPr lang="en-US" sz="24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b="1" i="1" u="none" strike="noStrike" dirty="0">
                          <a:solidFill>
                            <a:srgbClr val="000000"/>
                          </a:solidFill>
                          <a:effectLst/>
                          <a:latin typeface="Calibri" panose="020F0502020204030204" pitchFamily="34" charset="0"/>
                        </a:rPr>
                        <a:t>r</a:t>
                      </a:r>
                      <a:r>
                        <a:rPr lang="en-US" sz="2400" b="1" i="1" u="none" strike="noStrike" baseline="-25000" dirty="0">
                          <a:solidFill>
                            <a:srgbClr val="000000"/>
                          </a:solidFill>
                          <a:effectLst/>
                          <a:latin typeface="Calibri" panose="020F0502020204030204" pitchFamily="34" charset="0"/>
                        </a:rPr>
                        <a:t>y,yt-1</a:t>
                      </a:r>
                      <a:endParaRPr lang="en-US" sz="24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2400" u="none" strike="noStrike" dirty="0">
                          <a:effectLst/>
                        </a:rPr>
                        <a:t>S1</a:t>
                      </a:r>
                      <a:endParaRPr lang="en-US" sz="2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1.07</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0.94</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0.12</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2400" u="none" strike="noStrike" dirty="0">
                          <a:effectLst/>
                        </a:rPr>
                        <a:t>S2</a:t>
                      </a:r>
                      <a:endParaRPr lang="en-US" sz="2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0.88</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1.28</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-0.35</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05332558"/>
                  </a:ext>
                </a:extLst>
              </a:tr>
              <a:tr h="281804">
                <a:tc>
                  <a:txBody>
                    <a:bodyPr/>
                    <a:lstStyle/>
                    <a:p>
                      <a:pPr algn="ctr" fontAlgn="b"/>
                      <a:r>
                        <a:rPr lang="en-US" sz="2400" u="none" strike="noStrike" dirty="0">
                          <a:effectLst/>
                        </a:rPr>
                        <a:t>S3</a:t>
                      </a:r>
                      <a:endParaRPr lang="en-US" sz="2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0.91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1.39</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-0.25</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2400" u="none" strike="noStrike" dirty="0">
                          <a:effectLst/>
                        </a:rPr>
                        <a:t>S4</a:t>
                      </a:r>
                      <a:endParaRPr lang="en-US" sz="2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1.55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2.98</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0.12</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8053032"/>
                  </a:ext>
                </a:extLst>
              </a:tr>
              <a:tr h="281804">
                <a:tc>
                  <a:txBody>
                    <a:bodyPr/>
                    <a:lstStyle/>
                    <a:p>
                      <a:pPr algn="ctr" fontAlgn="b"/>
                      <a:r>
                        <a:rPr lang="en-US" sz="2400" b="0" i="0" u="none" strike="noStrike" dirty="0">
                          <a:solidFill>
                            <a:srgbClr val="000000"/>
                          </a:solidFill>
                          <a:effectLst/>
                          <a:latin typeface="Calibri" panose="020F0502020204030204" pitchFamily="34" charset="0"/>
                        </a:rPr>
                        <a:t>S5</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0.93</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1.02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-0.08</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2400" u="none" strike="noStrike" dirty="0">
                          <a:effectLst/>
                        </a:rPr>
                        <a:t>S6</a:t>
                      </a:r>
                      <a:endParaRPr lang="en-US" sz="2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0.99</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u="none" strike="noStrike" dirty="0">
                          <a:effectLst/>
                        </a:rPr>
                        <a:t>0.52</a:t>
                      </a:r>
                      <a:endParaRPr lang="en-US" sz="24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0.03</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83391774"/>
                  </a:ext>
                </a:extLst>
              </a:tr>
              <a:tr h="281804">
                <a:tc>
                  <a:txBody>
                    <a:bodyPr/>
                    <a:lstStyle/>
                    <a:p>
                      <a:pPr algn="ctr" fontAlgn="b"/>
                      <a:r>
                        <a:rPr lang="en-US" sz="2400" u="none" strike="noStrike" dirty="0">
                          <a:effectLst/>
                        </a:rPr>
                        <a:t>S7</a:t>
                      </a:r>
                      <a:endParaRPr lang="en-US" sz="2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0.81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1.05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-0.11</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2400" u="none" strike="noStrike" dirty="0">
                          <a:effectLst/>
                        </a:rPr>
                        <a:t>S8</a:t>
                      </a:r>
                      <a:endParaRPr lang="en-US" sz="2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1.05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1.17</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0.18</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80624079"/>
                  </a:ext>
                </a:extLst>
              </a:tr>
              <a:tr h="281804">
                <a:tc>
                  <a:txBody>
                    <a:bodyPr/>
                    <a:lstStyle/>
                    <a:p>
                      <a:pPr algn="ctr" fontAlgn="b"/>
                      <a:r>
                        <a:rPr lang="en-US" sz="2400" u="none" strike="noStrike" dirty="0">
                          <a:effectLst/>
                        </a:rPr>
                        <a:t>S9</a:t>
                      </a:r>
                      <a:endParaRPr lang="en-US" sz="2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1.03</a:t>
                      </a: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0.91</a:t>
                      </a: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rgbClr val="000000"/>
                          </a:solidFill>
                          <a:effectLst/>
                          <a:latin typeface="Calibri" panose="020F0502020204030204" pitchFamily="34" charset="0"/>
                        </a:rPr>
                        <a:t>0.38</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2400" b="0" i="0" u="none" strike="noStrike" dirty="0">
                          <a:solidFill>
                            <a:srgbClr val="000000"/>
                          </a:solidFill>
                          <a:effectLst/>
                          <a:latin typeface="Calibri" panose="020F0502020204030204" pitchFamily="34" charset="0"/>
                        </a:rPr>
                        <a:t>S10</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1.06</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1.01</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0.29</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57253632"/>
                  </a:ext>
                </a:extLst>
              </a:tr>
            </a:tbl>
          </a:graphicData>
        </a:graphic>
      </p:graphicFrame>
    </p:spTree>
    <p:extLst>
      <p:ext uri="{BB962C8B-B14F-4D97-AF65-F5344CB8AC3E}">
        <p14:creationId xmlns:p14="http://schemas.microsoft.com/office/powerpoint/2010/main" val="159430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174B75-69B2-AAE4-2BF9-FC8DC2AC320B}"/>
              </a:ext>
            </a:extLst>
          </p:cNvPr>
          <p:cNvSpPr/>
          <p:nvPr/>
        </p:nvSpPr>
        <p:spPr>
          <a:xfrm>
            <a:off x="0" y="0"/>
            <a:ext cx="12192000" cy="6858000"/>
          </a:xfrm>
          <a:prstGeom prst="rect">
            <a:avLst/>
          </a:prstGeom>
          <a:solidFill>
            <a:srgbClr val="0049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Exercise 2: </a:t>
            </a:r>
          </a:p>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Basic Dynamic Indices</a:t>
            </a:r>
          </a:p>
        </p:txBody>
      </p:sp>
    </p:spTree>
    <p:extLst>
      <p:ext uri="{BB962C8B-B14F-4D97-AF65-F5344CB8AC3E}">
        <p14:creationId xmlns:p14="http://schemas.microsoft.com/office/powerpoint/2010/main" val="3729710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592A0AC-12C5-1245-AE7D-D87A685D8439}"/>
              </a:ext>
            </a:extLst>
          </p:cNvPr>
          <p:cNvGraphicFramePr>
            <a:graphicFrameLocks noGrp="1"/>
          </p:cNvGraphicFramePr>
          <p:nvPr/>
        </p:nvGraphicFramePr>
        <p:xfrm>
          <a:off x="0" y="897255"/>
          <a:ext cx="3438940" cy="5960745"/>
        </p:xfrm>
        <a:graphic>
          <a:graphicData uri="http://schemas.openxmlformats.org/drawingml/2006/table">
            <a:tbl>
              <a:tblPr>
                <a:tableStyleId>{5C22544A-7EE6-4342-B048-85BDC9FD1C3A}</a:tableStyleId>
              </a:tblPr>
              <a:tblGrid>
                <a:gridCol w="859735">
                  <a:extLst>
                    <a:ext uri="{9D8B030D-6E8A-4147-A177-3AD203B41FA5}">
                      <a16:colId xmlns:a16="http://schemas.microsoft.com/office/drawing/2014/main" val="3802090642"/>
                    </a:ext>
                  </a:extLst>
                </a:gridCol>
                <a:gridCol w="859735">
                  <a:extLst>
                    <a:ext uri="{9D8B030D-6E8A-4147-A177-3AD203B41FA5}">
                      <a16:colId xmlns:a16="http://schemas.microsoft.com/office/drawing/2014/main" val="1474423852"/>
                    </a:ext>
                  </a:extLst>
                </a:gridCol>
                <a:gridCol w="859735">
                  <a:extLst>
                    <a:ext uri="{9D8B030D-6E8A-4147-A177-3AD203B41FA5}">
                      <a16:colId xmlns:a16="http://schemas.microsoft.com/office/drawing/2014/main" val="1672096010"/>
                    </a:ext>
                  </a:extLst>
                </a:gridCol>
                <a:gridCol w="859735">
                  <a:extLst>
                    <a:ext uri="{9D8B030D-6E8A-4147-A177-3AD203B41FA5}">
                      <a16:colId xmlns:a16="http://schemas.microsoft.com/office/drawing/2014/main" val="1418352033"/>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1421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36118416"/>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34380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906632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04001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sp>
        <p:nvSpPr>
          <p:cNvPr id="2" name="Rectangle 1">
            <a:extLst>
              <a:ext uri="{FF2B5EF4-FFF2-40B4-BE49-F238E27FC236}">
                <a16:creationId xmlns:a16="http://schemas.microsoft.com/office/drawing/2014/main" id="{3AF5F94E-77C6-2E4F-A456-69BB025456E1}"/>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Variance Decomposition: Multilevel Models</a:t>
            </a:r>
          </a:p>
        </p:txBody>
      </p:sp>
      <p:sp>
        <p:nvSpPr>
          <p:cNvPr id="6" name="Rectangle 5">
            <a:extLst>
              <a:ext uri="{FF2B5EF4-FFF2-40B4-BE49-F238E27FC236}">
                <a16:creationId xmlns:a16="http://schemas.microsoft.com/office/drawing/2014/main" id="{02299DAA-DCA7-904F-8855-6C99BD43B9CF}"/>
              </a:ext>
            </a:extLst>
          </p:cNvPr>
          <p:cNvSpPr/>
          <p:nvPr/>
        </p:nvSpPr>
        <p:spPr>
          <a:xfrm>
            <a:off x="4184542" y="1306993"/>
            <a:ext cx="2433234" cy="836908"/>
          </a:xfrm>
          <a:prstGeom prst="rect">
            <a:avLst/>
          </a:prstGeom>
          <a:noFill/>
          <a:ln w="57150">
            <a:solidFill>
              <a:srgbClr val="0CD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Observations</a:t>
            </a:r>
          </a:p>
        </p:txBody>
      </p:sp>
      <p:sp>
        <p:nvSpPr>
          <p:cNvPr id="8" name="Rectangle 7">
            <a:extLst>
              <a:ext uri="{FF2B5EF4-FFF2-40B4-BE49-F238E27FC236}">
                <a16:creationId xmlns:a16="http://schemas.microsoft.com/office/drawing/2014/main" id="{D72798D7-57B2-4B49-BA64-BABE3F93D1EC}"/>
              </a:ext>
            </a:extLst>
          </p:cNvPr>
          <p:cNvSpPr/>
          <p:nvPr/>
        </p:nvSpPr>
        <p:spPr>
          <a:xfrm>
            <a:off x="4184542" y="2635839"/>
            <a:ext cx="2433234" cy="836908"/>
          </a:xfrm>
          <a:prstGeom prst="rect">
            <a:avLst/>
          </a:prstGeom>
          <a:noFill/>
          <a:ln w="57150">
            <a:solidFill>
              <a:srgbClr val="0CD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Person</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738DEFF-0A9B-4C43-B5C6-634736289DDB}"/>
                  </a:ext>
                </a:extLst>
              </p:cNvPr>
              <p:cNvSpPr/>
              <p:nvPr/>
            </p:nvSpPr>
            <p:spPr>
              <a:xfrm>
                <a:off x="6919992" y="1121770"/>
                <a:ext cx="4587499" cy="1323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Level 1: </a:t>
                </a:r>
                <a14:m>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𝒀</m:t>
                        </m:r>
                      </m:e>
                      <m:sub>
                        <m:r>
                          <a:rPr lang="en-US" sz="2400" b="1" i="1" smtClean="0">
                            <a:solidFill>
                              <a:schemeClr val="tx1"/>
                            </a:solidFill>
                            <a:latin typeface="Cambria Math" panose="02040503050406030204" pitchFamily="18" charset="0"/>
                          </a:rPr>
                          <m:t>𝒃𝒊</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𝜷</m:t>
                        </m:r>
                      </m:e>
                      <m:sub>
                        <m:r>
                          <a:rPr lang="en-US" sz="2400" b="1" i="1" smtClean="0">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𝜺</m:t>
                        </m:r>
                      </m:e>
                      <m:sub>
                        <m:r>
                          <a:rPr lang="en-US" sz="2400" b="1" i="1" smtClean="0">
                            <a:solidFill>
                              <a:schemeClr val="tx1"/>
                            </a:solidFill>
                            <a:latin typeface="Cambria Math" panose="02040503050406030204" pitchFamily="18" charset="0"/>
                          </a:rPr>
                          <m:t>𝒃𝒊</m:t>
                        </m:r>
                      </m:sub>
                    </m:sSub>
                  </m:oMath>
                </a14:m>
                <a:endParaRPr lang="en-US" sz="2400" b="1" dirty="0">
                  <a:solidFill>
                    <a:schemeClr val="tx1"/>
                  </a:solidFill>
                </a:endParaRPr>
              </a:p>
              <a:p>
                <a:r>
                  <a:rPr lang="en-US" sz="2000" dirty="0">
                    <a:solidFill>
                      <a:schemeClr val="tx1"/>
                    </a:solidFill>
                  </a:rPr>
                  <a:t>, where </a:t>
                </a:r>
                <a:r>
                  <a:rPr lang="en-US" sz="2000" i="1" dirty="0">
                    <a:solidFill>
                      <a:schemeClr val="tx1"/>
                    </a:solidFill>
                  </a:rPr>
                  <a:t>b</a:t>
                </a:r>
                <a:r>
                  <a:rPr lang="en-US" sz="2000" dirty="0">
                    <a:solidFill>
                      <a:schemeClr val="tx1"/>
                    </a:solidFill>
                  </a:rPr>
                  <a:t> = beep, and </a:t>
                </a:r>
                <a:r>
                  <a:rPr lang="en-US" sz="2000" i="1" dirty="0" err="1">
                    <a:solidFill>
                      <a:schemeClr val="tx1"/>
                    </a:solidFill>
                  </a:rPr>
                  <a:t>i</a:t>
                </a:r>
                <a:r>
                  <a:rPr lang="en-US" sz="2000" dirty="0">
                    <a:solidFill>
                      <a:schemeClr val="tx1"/>
                    </a:solidFill>
                  </a:rPr>
                  <a:t> = person</a:t>
                </a: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𝑑𝑖</m:t>
                        </m:r>
                      </m:sub>
                    </m:sSub>
                  </m:oMath>
                </a14:m>
                <a:r>
                  <a:rPr lang="en-US" sz="2000" dirty="0">
                    <a:solidFill>
                      <a:schemeClr val="tx1"/>
                    </a:solidFill>
                  </a:rPr>
                  <a:t> = average level for person </a:t>
                </a:r>
                <a:r>
                  <a:rPr lang="en-US" sz="2000" i="1" dirty="0" err="1">
                    <a:solidFill>
                      <a:schemeClr val="tx1"/>
                    </a:solidFill>
                  </a:rPr>
                  <a:t>i</a:t>
                </a:r>
                <a:r>
                  <a:rPr lang="en-US" sz="2000" dirty="0">
                    <a:solidFill>
                      <a:schemeClr val="tx1"/>
                    </a:solidFill>
                  </a:rPr>
                  <a: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𝜀</m:t>
                        </m:r>
                      </m:e>
                      <m:sub>
                        <m:r>
                          <a:rPr lang="en-US" sz="2000" b="0" i="1" smtClean="0">
                            <a:solidFill>
                              <a:schemeClr val="tx1"/>
                            </a:solidFill>
                            <a:latin typeface="Cambria Math" panose="02040503050406030204" pitchFamily="18" charset="0"/>
                          </a:rPr>
                          <m:t>𝑏𝑑𝑖</m:t>
                        </m:r>
                      </m:sub>
                    </m:sSub>
                  </m:oMath>
                </a14:m>
                <a:r>
                  <a:rPr lang="en-US" sz="2000" dirty="0">
                    <a:solidFill>
                      <a:schemeClr val="tx1"/>
                    </a:solidFill>
                  </a:rPr>
                  <a:t>= residual for beep </a:t>
                </a:r>
                <a:r>
                  <a:rPr lang="en-US" sz="2000" i="1" dirty="0">
                    <a:solidFill>
                      <a:schemeClr val="tx1"/>
                    </a:solidFill>
                  </a:rPr>
                  <a:t>b</a:t>
                </a:r>
                <a:r>
                  <a:rPr lang="en-US" sz="2000" dirty="0">
                    <a:solidFill>
                      <a:schemeClr val="tx1"/>
                    </a:solidFill>
                  </a:rPr>
                  <a:t>, person </a:t>
                </a:r>
                <a:r>
                  <a:rPr lang="en-US" sz="2000" i="1" dirty="0" err="1">
                    <a:solidFill>
                      <a:schemeClr val="tx1"/>
                    </a:solidFill>
                  </a:rPr>
                  <a:t>i</a:t>
                </a:r>
                <a:endParaRPr lang="en-US" sz="2000" i="1" dirty="0">
                  <a:solidFill>
                    <a:schemeClr val="tx1"/>
                  </a:solidFill>
                </a:endParaRPr>
              </a:p>
            </p:txBody>
          </p:sp>
        </mc:Choice>
        <mc:Fallback xmlns="">
          <p:sp>
            <p:nvSpPr>
              <p:cNvPr id="9" name="Rectangle 8">
                <a:extLst>
                  <a:ext uri="{FF2B5EF4-FFF2-40B4-BE49-F238E27FC236}">
                    <a16:creationId xmlns:a16="http://schemas.microsoft.com/office/drawing/2014/main" id="{3738DEFF-0A9B-4C43-B5C6-634736289DDB}"/>
                  </a:ext>
                </a:extLst>
              </p:cNvPr>
              <p:cNvSpPr>
                <a:spLocks noRot="1" noChangeAspect="1" noMove="1" noResize="1" noEditPoints="1" noAdjustHandles="1" noChangeArrowheads="1" noChangeShapeType="1" noTextEdit="1"/>
              </p:cNvSpPr>
              <p:nvPr/>
            </p:nvSpPr>
            <p:spPr>
              <a:xfrm>
                <a:off x="6919992" y="1121770"/>
                <a:ext cx="4587499" cy="1323585"/>
              </a:xfrm>
              <a:prstGeom prst="rect">
                <a:avLst/>
              </a:prstGeom>
              <a:blipFill>
                <a:blip r:embed="rId3"/>
                <a:stretch>
                  <a:fillRect l="-1928" t="-4762" b="-10476"/>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6405D861-0B1B-A148-BDD2-1833EB688EE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C578398-42D3-7A4F-873D-D12D9F4F6F80}"/>
                  </a:ext>
                </a:extLst>
              </p:cNvPr>
              <p:cNvSpPr/>
              <p:nvPr/>
            </p:nvSpPr>
            <p:spPr>
              <a:xfrm>
                <a:off x="6919992" y="2496352"/>
                <a:ext cx="5272008" cy="1115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Level 2: </a:t>
                </a:r>
                <a14:m>
                  <m:oMath xmlns:m="http://schemas.openxmlformats.org/officeDocument/2006/math">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𝜷</m:t>
                        </m:r>
                      </m:e>
                      <m:sub>
                        <m:r>
                          <a:rPr lang="en-US" sz="2400" b="1" i="1">
                            <a:solidFill>
                              <a:schemeClr val="tx1"/>
                            </a:solidFill>
                            <a:latin typeface="Cambria Math" panose="02040503050406030204" pitchFamily="18" charset="0"/>
                          </a:rPr>
                          <m:t>𝟎</m:t>
                        </m:r>
                        <m:r>
                          <a:rPr lang="en-US" sz="2400" b="1" i="1">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rPr>
                          <m:t>𝟎𝟎</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𝒓</m:t>
                        </m:r>
                      </m:e>
                      <m:sub>
                        <m:r>
                          <a:rPr lang="en-US" sz="2400" b="1" i="1" smtClean="0">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𝒊</m:t>
                        </m:r>
                      </m:sub>
                    </m:sSub>
                  </m:oMath>
                </a14:m>
                <a:endParaRPr lang="en-US" sz="2400" b="1" dirty="0">
                  <a:solidFill>
                    <a:schemeClr val="tx1"/>
                  </a:solidFill>
                </a:endParaRP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𝜇</m:t>
                        </m:r>
                      </m:e>
                      <m:sub>
                        <m:r>
                          <a:rPr lang="en-US" sz="2000" b="0" i="1" smtClean="0">
                            <a:solidFill>
                              <a:schemeClr val="tx1"/>
                            </a:solidFill>
                            <a:latin typeface="Cambria Math" panose="02040503050406030204" pitchFamily="18" charset="0"/>
                          </a:rPr>
                          <m:t>000</m:t>
                        </m:r>
                      </m:sub>
                    </m:sSub>
                  </m:oMath>
                </a14:m>
                <a:r>
                  <a:rPr lang="en-US" sz="2000" dirty="0">
                    <a:solidFill>
                      <a:schemeClr val="tx1"/>
                    </a:solidFill>
                  </a:rPr>
                  <a:t> = average level across persons</a:t>
                </a: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rPr>
                          <m:t>00</m:t>
                        </m:r>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 </m:t>
                    </m:r>
                  </m:oMath>
                </a14:m>
                <a:r>
                  <a:rPr lang="en-US" sz="2000" dirty="0">
                    <a:solidFill>
                      <a:schemeClr val="tx1"/>
                    </a:solidFill>
                  </a:rPr>
                  <a:t>= deviation for person </a:t>
                </a:r>
                <a:r>
                  <a:rPr lang="en-US" sz="2000" i="1" dirty="0" err="1">
                    <a:solidFill>
                      <a:schemeClr val="tx1"/>
                    </a:solidFill>
                  </a:rPr>
                  <a:t>i</a:t>
                </a:r>
                <a:r>
                  <a:rPr lang="en-US" sz="2000" dirty="0">
                    <a:solidFill>
                      <a:schemeClr val="tx1"/>
                    </a:solidFill>
                  </a:rPr>
                  <a:t> across beeps</a:t>
                </a:r>
              </a:p>
            </p:txBody>
          </p:sp>
        </mc:Choice>
        <mc:Fallback xmlns="">
          <p:sp>
            <p:nvSpPr>
              <p:cNvPr id="11" name="Rectangle 10">
                <a:extLst>
                  <a:ext uri="{FF2B5EF4-FFF2-40B4-BE49-F238E27FC236}">
                    <a16:creationId xmlns:a16="http://schemas.microsoft.com/office/drawing/2014/main" id="{BC578398-42D3-7A4F-873D-D12D9F4F6F80}"/>
                  </a:ext>
                </a:extLst>
              </p:cNvPr>
              <p:cNvSpPr>
                <a:spLocks noRot="1" noChangeAspect="1" noMove="1" noResize="1" noEditPoints="1" noAdjustHandles="1" noChangeArrowheads="1" noChangeShapeType="1" noTextEdit="1"/>
              </p:cNvSpPr>
              <p:nvPr/>
            </p:nvSpPr>
            <p:spPr>
              <a:xfrm>
                <a:off x="6919992" y="2496352"/>
                <a:ext cx="5272008" cy="1115881"/>
              </a:xfrm>
              <a:prstGeom prst="rect">
                <a:avLst/>
              </a:prstGeom>
              <a:blipFill>
                <a:blip r:embed="rId4"/>
                <a:stretch>
                  <a:fillRect l="-1679" t="-1124" b="-786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9852057-A66F-574F-B715-A5677BE5748C}"/>
                  </a:ext>
                </a:extLst>
              </p:cNvPr>
              <p:cNvSpPr/>
              <p:nvPr/>
            </p:nvSpPr>
            <p:spPr>
              <a:xfrm>
                <a:off x="4184542" y="3751556"/>
                <a:ext cx="3812583" cy="748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a:t>
                </a:r>
                <a14:m>
                  <m:oMath xmlns:m="http://schemas.openxmlformats.org/officeDocument/2006/math">
                    <m:sSub>
                      <m:sSubPr>
                        <m:ctrlPr>
                          <a:rPr lang="en-US" b="1"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𝒓</m:t>
                        </m:r>
                      </m:e>
                      <m:sub>
                        <m:r>
                          <a:rPr lang="en-US" b="1" i="1">
                            <a:solidFill>
                              <a:schemeClr val="tx1"/>
                            </a:solidFill>
                            <a:latin typeface="Cambria Math" panose="02040503050406030204" pitchFamily="18" charset="0"/>
                          </a:rPr>
                          <m:t>𝟎</m:t>
                        </m:r>
                        <m:r>
                          <a:rPr lang="en-US" b="1" i="1" smtClean="0">
                            <a:solidFill>
                              <a:schemeClr val="tx1"/>
                            </a:solidFill>
                            <a:latin typeface="Cambria Math" panose="02040503050406030204" pitchFamily="18" charset="0"/>
                          </a:rPr>
                          <m:t>𝟎</m:t>
                        </m:r>
                        <m:r>
                          <a:rPr lang="en-US" b="1" i="1">
                            <a:solidFill>
                              <a:schemeClr val="tx1"/>
                            </a:solidFill>
                            <a:latin typeface="Cambria Math" panose="02040503050406030204" pitchFamily="18" charset="0"/>
                          </a:rPr>
                          <m:t>𝒊</m:t>
                        </m:r>
                      </m:sub>
                    </m:sSub>
                  </m:oMath>
                </a14:m>
                <a:r>
                  <a:rPr lang="en-US" dirty="0">
                    <a:solidFill>
                      <a:schemeClr val="tx1"/>
                    </a:solidFill>
                  </a:rPr>
                  <a:t>) = between-person variance in within-person levels</a:t>
                </a:r>
              </a:p>
            </p:txBody>
          </p:sp>
        </mc:Choice>
        <mc:Fallback xmlns="">
          <p:sp>
            <p:nvSpPr>
              <p:cNvPr id="12" name="Rectangle 11">
                <a:extLst>
                  <a:ext uri="{FF2B5EF4-FFF2-40B4-BE49-F238E27FC236}">
                    <a16:creationId xmlns:a16="http://schemas.microsoft.com/office/drawing/2014/main" id="{49852057-A66F-574F-B715-A5677BE5748C}"/>
                  </a:ext>
                </a:extLst>
              </p:cNvPr>
              <p:cNvSpPr>
                <a:spLocks noRot="1" noChangeAspect="1" noMove="1" noResize="1" noEditPoints="1" noAdjustHandles="1" noChangeArrowheads="1" noChangeShapeType="1" noTextEdit="1"/>
              </p:cNvSpPr>
              <p:nvPr/>
            </p:nvSpPr>
            <p:spPr>
              <a:xfrm>
                <a:off x="4184542" y="3751556"/>
                <a:ext cx="3812583" cy="748224"/>
              </a:xfrm>
              <a:prstGeom prst="rect">
                <a:avLst/>
              </a:prstGeom>
              <a:blipFill>
                <a:blip r:embed="rId5"/>
                <a:stretch>
                  <a:fillRect b="-4918"/>
                </a:stretch>
              </a:blipFill>
              <a:ln>
                <a:solidFill>
                  <a:schemeClr val="tx1"/>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BF9DF5D2-D207-1146-B8A5-C5CD92227297}"/>
              </a:ext>
            </a:extLst>
          </p:cNvPr>
          <p:cNvSpPr/>
          <p:nvPr/>
        </p:nvSpPr>
        <p:spPr>
          <a:xfrm>
            <a:off x="4184542" y="4679579"/>
            <a:ext cx="7523364" cy="648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pitchFamily="2" charset="0"/>
              </a:rPr>
              <a:t>lme4::</a:t>
            </a:r>
            <a:r>
              <a:rPr lang="en-US" sz="2400" dirty="0" err="1">
                <a:solidFill>
                  <a:schemeClr val="tx1"/>
                </a:solidFill>
                <a:latin typeface="Courier" pitchFamily="2" charset="0"/>
              </a:rPr>
              <a:t>lmer</a:t>
            </a:r>
            <a:r>
              <a:rPr lang="en-US" sz="2400" dirty="0">
                <a:solidFill>
                  <a:schemeClr val="tx1"/>
                </a:solidFill>
                <a:latin typeface="Courier" pitchFamily="2" charset="0"/>
              </a:rPr>
              <a:t>(y ~ 1 + (1 | ID), data = d)</a:t>
            </a:r>
          </a:p>
        </p:txBody>
      </p:sp>
      <p:sp>
        <p:nvSpPr>
          <p:cNvPr id="14" name="Rectangle 13">
            <a:extLst>
              <a:ext uri="{FF2B5EF4-FFF2-40B4-BE49-F238E27FC236}">
                <a16:creationId xmlns:a16="http://schemas.microsoft.com/office/drawing/2014/main" id="{5C5881B3-E58D-C399-BE05-35EE39CC5D7E}"/>
              </a:ext>
            </a:extLst>
          </p:cNvPr>
          <p:cNvSpPr/>
          <p:nvPr/>
        </p:nvSpPr>
        <p:spPr>
          <a:xfrm>
            <a:off x="6474415" y="6421571"/>
            <a:ext cx="5625885" cy="39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See </a:t>
            </a:r>
            <a:r>
              <a:rPr lang="en-US" dirty="0" err="1">
                <a:solidFill>
                  <a:schemeClr val="tx1"/>
                </a:solidFill>
                <a:hlinkClick r:id="rId6"/>
              </a:rPr>
              <a:t>Haan-Rietdijk</a:t>
            </a:r>
            <a:r>
              <a:rPr lang="en-US" dirty="0">
                <a:solidFill>
                  <a:schemeClr val="tx1"/>
                </a:solidFill>
                <a:hlinkClick r:id="rId6"/>
              </a:rPr>
              <a:t> et al., 2016</a:t>
            </a:r>
            <a:endParaRPr lang="en-US" dirty="0">
              <a:solidFill>
                <a:schemeClr val="tx1"/>
              </a:solidFill>
            </a:endParaRPr>
          </a:p>
        </p:txBody>
      </p:sp>
    </p:spTree>
    <p:extLst>
      <p:ext uri="{BB962C8B-B14F-4D97-AF65-F5344CB8AC3E}">
        <p14:creationId xmlns:p14="http://schemas.microsoft.com/office/powerpoint/2010/main" val="90301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592A0AC-12C5-1245-AE7D-D87A685D8439}"/>
              </a:ext>
            </a:extLst>
          </p:cNvPr>
          <p:cNvGraphicFramePr>
            <a:graphicFrameLocks noGrp="1"/>
          </p:cNvGraphicFramePr>
          <p:nvPr/>
        </p:nvGraphicFramePr>
        <p:xfrm>
          <a:off x="0" y="897255"/>
          <a:ext cx="3438940" cy="5960745"/>
        </p:xfrm>
        <a:graphic>
          <a:graphicData uri="http://schemas.openxmlformats.org/drawingml/2006/table">
            <a:tbl>
              <a:tblPr>
                <a:tableStyleId>{5C22544A-7EE6-4342-B048-85BDC9FD1C3A}</a:tableStyleId>
              </a:tblPr>
              <a:tblGrid>
                <a:gridCol w="859735">
                  <a:extLst>
                    <a:ext uri="{9D8B030D-6E8A-4147-A177-3AD203B41FA5}">
                      <a16:colId xmlns:a16="http://schemas.microsoft.com/office/drawing/2014/main" val="3802090642"/>
                    </a:ext>
                  </a:extLst>
                </a:gridCol>
                <a:gridCol w="859735">
                  <a:extLst>
                    <a:ext uri="{9D8B030D-6E8A-4147-A177-3AD203B41FA5}">
                      <a16:colId xmlns:a16="http://schemas.microsoft.com/office/drawing/2014/main" val="1474423852"/>
                    </a:ext>
                  </a:extLst>
                </a:gridCol>
                <a:gridCol w="859735">
                  <a:extLst>
                    <a:ext uri="{9D8B030D-6E8A-4147-A177-3AD203B41FA5}">
                      <a16:colId xmlns:a16="http://schemas.microsoft.com/office/drawing/2014/main" val="1672096010"/>
                    </a:ext>
                  </a:extLst>
                </a:gridCol>
                <a:gridCol w="859735">
                  <a:extLst>
                    <a:ext uri="{9D8B030D-6E8A-4147-A177-3AD203B41FA5}">
                      <a16:colId xmlns:a16="http://schemas.microsoft.com/office/drawing/2014/main" val="1418352033"/>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1421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36118416"/>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34380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906632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04001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sp>
        <p:nvSpPr>
          <p:cNvPr id="2" name="Rectangle 1">
            <a:extLst>
              <a:ext uri="{FF2B5EF4-FFF2-40B4-BE49-F238E27FC236}">
                <a16:creationId xmlns:a16="http://schemas.microsoft.com/office/drawing/2014/main" id="{3AF5F94E-77C6-2E4F-A456-69BB025456E1}"/>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Variance Decomposition: Multilevel Models</a:t>
            </a:r>
          </a:p>
        </p:txBody>
      </p:sp>
      <p:sp>
        <p:nvSpPr>
          <p:cNvPr id="6" name="Rectangle 5">
            <a:extLst>
              <a:ext uri="{FF2B5EF4-FFF2-40B4-BE49-F238E27FC236}">
                <a16:creationId xmlns:a16="http://schemas.microsoft.com/office/drawing/2014/main" id="{02299DAA-DCA7-904F-8855-6C99BD43B9CF}"/>
              </a:ext>
            </a:extLst>
          </p:cNvPr>
          <p:cNvSpPr/>
          <p:nvPr/>
        </p:nvSpPr>
        <p:spPr>
          <a:xfrm>
            <a:off x="4184542" y="1306993"/>
            <a:ext cx="2433234" cy="836908"/>
          </a:xfrm>
          <a:prstGeom prst="rect">
            <a:avLst/>
          </a:prstGeom>
          <a:noFill/>
          <a:ln w="57150">
            <a:solidFill>
              <a:srgbClr val="0CD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Observations</a:t>
            </a:r>
          </a:p>
        </p:txBody>
      </p:sp>
      <p:sp>
        <p:nvSpPr>
          <p:cNvPr id="7" name="Rectangle 6">
            <a:extLst>
              <a:ext uri="{FF2B5EF4-FFF2-40B4-BE49-F238E27FC236}">
                <a16:creationId xmlns:a16="http://schemas.microsoft.com/office/drawing/2014/main" id="{59A69E4B-E77B-4440-BFCF-24A8C4FDFFA2}"/>
              </a:ext>
            </a:extLst>
          </p:cNvPr>
          <p:cNvSpPr/>
          <p:nvPr/>
        </p:nvSpPr>
        <p:spPr>
          <a:xfrm>
            <a:off x="4184542" y="2566433"/>
            <a:ext cx="2433234" cy="836908"/>
          </a:xfrm>
          <a:prstGeom prst="rect">
            <a:avLst/>
          </a:prstGeom>
          <a:noFill/>
          <a:ln w="57150">
            <a:solidFill>
              <a:srgbClr val="0CD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Day</a:t>
            </a:r>
          </a:p>
        </p:txBody>
      </p:sp>
      <p:sp>
        <p:nvSpPr>
          <p:cNvPr id="8" name="Rectangle 7">
            <a:extLst>
              <a:ext uri="{FF2B5EF4-FFF2-40B4-BE49-F238E27FC236}">
                <a16:creationId xmlns:a16="http://schemas.microsoft.com/office/drawing/2014/main" id="{D72798D7-57B2-4B49-BA64-BABE3F93D1EC}"/>
              </a:ext>
            </a:extLst>
          </p:cNvPr>
          <p:cNvSpPr/>
          <p:nvPr/>
        </p:nvSpPr>
        <p:spPr>
          <a:xfrm>
            <a:off x="4184542" y="3877877"/>
            <a:ext cx="2433234" cy="836908"/>
          </a:xfrm>
          <a:prstGeom prst="rect">
            <a:avLst/>
          </a:prstGeom>
          <a:noFill/>
          <a:ln w="57150">
            <a:solidFill>
              <a:srgbClr val="0CD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Person</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738DEFF-0A9B-4C43-B5C6-634736289DDB}"/>
                  </a:ext>
                </a:extLst>
              </p:cNvPr>
              <p:cNvSpPr/>
              <p:nvPr/>
            </p:nvSpPr>
            <p:spPr>
              <a:xfrm>
                <a:off x="6919992" y="1121770"/>
                <a:ext cx="4587499" cy="1323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Level 1: </a:t>
                </a:r>
                <a14:m>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𝒀</m:t>
                        </m:r>
                      </m:e>
                      <m:sub>
                        <m:r>
                          <a:rPr lang="en-US" sz="2400" b="1" i="1" smtClean="0">
                            <a:solidFill>
                              <a:schemeClr val="tx1"/>
                            </a:solidFill>
                            <a:latin typeface="Cambria Math" panose="02040503050406030204" pitchFamily="18" charset="0"/>
                          </a:rPr>
                          <m:t>𝒃𝒅𝒊</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𝜷</m:t>
                        </m:r>
                      </m:e>
                      <m:sub>
                        <m:r>
                          <a:rPr lang="en-US" sz="2400" b="1" i="1" smtClean="0">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𝒅𝒊</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𝜺</m:t>
                        </m:r>
                      </m:e>
                      <m:sub>
                        <m:r>
                          <a:rPr lang="en-US" sz="2400" b="1" i="1" smtClean="0">
                            <a:solidFill>
                              <a:schemeClr val="tx1"/>
                            </a:solidFill>
                            <a:latin typeface="Cambria Math" panose="02040503050406030204" pitchFamily="18" charset="0"/>
                          </a:rPr>
                          <m:t>𝒃𝒅𝒊</m:t>
                        </m:r>
                      </m:sub>
                    </m:sSub>
                  </m:oMath>
                </a14:m>
                <a:endParaRPr lang="en-US" sz="2400" b="1" dirty="0">
                  <a:solidFill>
                    <a:schemeClr val="tx1"/>
                  </a:solidFill>
                </a:endParaRPr>
              </a:p>
              <a:p>
                <a:r>
                  <a:rPr lang="en-US" sz="2000" dirty="0">
                    <a:solidFill>
                      <a:schemeClr val="tx1"/>
                    </a:solidFill>
                  </a:rPr>
                  <a:t>, where </a:t>
                </a:r>
                <a:r>
                  <a:rPr lang="en-US" sz="2000" i="1" dirty="0">
                    <a:solidFill>
                      <a:schemeClr val="tx1"/>
                    </a:solidFill>
                  </a:rPr>
                  <a:t>b</a:t>
                </a:r>
                <a:r>
                  <a:rPr lang="en-US" sz="2000" dirty="0">
                    <a:solidFill>
                      <a:schemeClr val="tx1"/>
                    </a:solidFill>
                  </a:rPr>
                  <a:t> = beep, </a:t>
                </a:r>
                <a:r>
                  <a:rPr lang="en-US" sz="2000" i="1" dirty="0">
                    <a:solidFill>
                      <a:schemeClr val="tx1"/>
                    </a:solidFill>
                  </a:rPr>
                  <a:t>d </a:t>
                </a:r>
                <a:r>
                  <a:rPr lang="en-US" sz="2000" dirty="0">
                    <a:solidFill>
                      <a:schemeClr val="tx1"/>
                    </a:solidFill>
                  </a:rPr>
                  <a:t>= day, and </a:t>
                </a:r>
                <a:r>
                  <a:rPr lang="en-US" sz="2000" i="1" dirty="0" err="1">
                    <a:solidFill>
                      <a:schemeClr val="tx1"/>
                    </a:solidFill>
                  </a:rPr>
                  <a:t>i</a:t>
                </a:r>
                <a:r>
                  <a:rPr lang="en-US" sz="2000" dirty="0">
                    <a:solidFill>
                      <a:schemeClr val="tx1"/>
                    </a:solidFill>
                  </a:rPr>
                  <a:t> = person</a:t>
                </a: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𝑑𝑖</m:t>
                        </m:r>
                      </m:sub>
                    </m:sSub>
                  </m:oMath>
                </a14:m>
                <a:r>
                  <a:rPr lang="en-US" sz="2000" dirty="0">
                    <a:solidFill>
                      <a:schemeClr val="tx1"/>
                    </a:solidFill>
                  </a:rPr>
                  <a:t> = average level for person </a:t>
                </a:r>
                <a:r>
                  <a:rPr lang="en-US" sz="2000" i="1" dirty="0" err="1">
                    <a:solidFill>
                      <a:schemeClr val="tx1"/>
                    </a:solidFill>
                  </a:rPr>
                  <a:t>i</a:t>
                </a:r>
                <a:r>
                  <a:rPr lang="en-US" sz="2000" dirty="0">
                    <a:solidFill>
                      <a:schemeClr val="tx1"/>
                    </a:solidFill>
                  </a:rPr>
                  <a:t> on day </a:t>
                </a:r>
                <a:r>
                  <a:rPr lang="en-US" sz="2000" i="1" dirty="0">
                    <a:solidFill>
                      <a:schemeClr val="tx1"/>
                    </a:solidFill>
                  </a:rPr>
                  <a:t>d</a:t>
                </a:r>
                <a:endParaRPr lang="en-US" sz="2000" dirty="0">
                  <a:solidFill>
                    <a:schemeClr val="tx1"/>
                  </a:solidFill>
                </a:endParaRP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𝜀</m:t>
                        </m:r>
                      </m:e>
                      <m:sub>
                        <m:r>
                          <a:rPr lang="en-US" sz="2000" b="0" i="1" smtClean="0">
                            <a:solidFill>
                              <a:schemeClr val="tx1"/>
                            </a:solidFill>
                            <a:latin typeface="Cambria Math" panose="02040503050406030204" pitchFamily="18" charset="0"/>
                          </a:rPr>
                          <m:t>𝑏𝑑𝑖</m:t>
                        </m:r>
                      </m:sub>
                    </m:sSub>
                  </m:oMath>
                </a14:m>
                <a:r>
                  <a:rPr lang="en-US" sz="2000" dirty="0">
                    <a:solidFill>
                      <a:schemeClr val="tx1"/>
                    </a:solidFill>
                  </a:rPr>
                  <a:t>= residual for beep </a:t>
                </a:r>
                <a:r>
                  <a:rPr lang="en-US" sz="2000" i="1" dirty="0">
                    <a:solidFill>
                      <a:schemeClr val="tx1"/>
                    </a:solidFill>
                  </a:rPr>
                  <a:t>b</a:t>
                </a:r>
                <a:r>
                  <a:rPr lang="en-US" sz="2000" dirty="0">
                    <a:solidFill>
                      <a:schemeClr val="tx1"/>
                    </a:solidFill>
                  </a:rPr>
                  <a:t>, day </a:t>
                </a:r>
                <a:r>
                  <a:rPr lang="en-US" sz="2000" i="1" dirty="0">
                    <a:solidFill>
                      <a:schemeClr val="tx1"/>
                    </a:solidFill>
                  </a:rPr>
                  <a:t>d</a:t>
                </a:r>
                <a:r>
                  <a:rPr lang="en-US" sz="2000" dirty="0">
                    <a:solidFill>
                      <a:schemeClr val="tx1"/>
                    </a:solidFill>
                  </a:rPr>
                  <a:t>, person </a:t>
                </a:r>
                <a:r>
                  <a:rPr lang="en-US" sz="2000" i="1" dirty="0" err="1">
                    <a:solidFill>
                      <a:schemeClr val="tx1"/>
                    </a:solidFill>
                  </a:rPr>
                  <a:t>i</a:t>
                </a:r>
                <a:endParaRPr lang="en-US" sz="2000" i="1" dirty="0">
                  <a:solidFill>
                    <a:schemeClr val="tx1"/>
                  </a:solidFill>
                </a:endParaRPr>
              </a:p>
            </p:txBody>
          </p:sp>
        </mc:Choice>
        <mc:Fallback xmlns="">
          <p:sp>
            <p:nvSpPr>
              <p:cNvPr id="9" name="Rectangle 8">
                <a:extLst>
                  <a:ext uri="{FF2B5EF4-FFF2-40B4-BE49-F238E27FC236}">
                    <a16:creationId xmlns:a16="http://schemas.microsoft.com/office/drawing/2014/main" id="{3738DEFF-0A9B-4C43-B5C6-634736289DDB}"/>
                  </a:ext>
                </a:extLst>
              </p:cNvPr>
              <p:cNvSpPr>
                <a:spLocks noRot="1" noChangeAspect="1" noMove="1" noResize="1" noEditPoints="1" noAdjustHandles="1" noChangeArrowheads="1" noChangeShapeType="1" noTextEdit="1"/>
              </p:cNvSpPr>
              <p:nvPr/>
            </p:nvSpPr>
            <p:spPr>
              <a:xfrm>
                <a:off x="6919992" y="1121770"/>
                <a:ext cx="4587499" cy="1323585"/>
              </a:xfrm>
              <a:prstGeom prst="rect">
                <a:avLst/>
              </a:prstGeom>
              <a:blipFill>
                <a:blip r:embed="rId3"/>
                <a:stretch>
                  <a:fillRect l="-1928" t="-4762" b="-10476"/>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6405D861-0B1B-A148-BDD2-1833EB688EE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8D130A5-2262-824D-B20E-53EB6A013DE9}"/>
                  </a:ext>
                </a:extLst>
              </p:cNvPr>
              <p:cNvSpPr/>
              <p:nvPr/>
            </p:nvSpPr>
            <p:spPr>
              <a:xfrm>
                <a:off x="6919992" y="2524901"/>
                <a:ext cx="4734733" cy="1323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Level 2: </a:t>
                </a:r>
                <a14:m>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𝜷</m:t>
                        </m:r>
                      </m:e>
                      <m:sub>
                        <m:r>
                          <a:rPr lang="en-US" sz="2400" b="1" i="1" smtClean="0">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𝒅𝒊</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𝜸</m:t>
                        </m:r>
                      </m:e>
                      <m:sub>
                        <m:r>
                          <a:rPr lang="en-US" sz="2400" b="1" i="1" smtClean="0">
                            <a:solidFill>
                              <a:schemeClr val="tx1"/>
                            </a:solidFill>
                            <a:latin typeface="Cambria Math" panose="02040503050406030204" pitchFamily="18" charset="0"/>
                          </a:rPr>
                          <m:t>𝟎𝟎</m:t>
                        </m:r>
                        <m:r>
                          <a:rPr lang="en-US" sz="2400" b="1" i="1" smtClean="0">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𝒖</m:t>
                        </m:r>
                      </m:e>
                      <m:sub>
                        <m:r>
                          <a:rPr lang="en-US" sz="2400" b="1" i="1" smtClean="0">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𝒅𝒊</m:t>
                        </m:r>
                      </m:sub>
                    </m:sSub>
                  </m:oMath>
                </a14:m>
                <a:endParaRPr lang="en-US" sz="2400" b="1" dirty="0">
                  <a:solidFill>
                    <a:schemeClr val="tx1"/>
                  </a:solidFill>
                </a:endParaRP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rPr>
                          <m:t>00</m:t>
                        </m:r>
                        <m:r>
                          <a:rPr lang="en-US" sz="2000" b="0" i="1" smtClean="0">
                            <a:solidFill>
                              <a:schemeClr val="tx1"/>
                            </a:solidFill>
                            <a:latin typeface="Cambria Math" panose="02040503050406030204" pitchFamily="18" charset="0"/>
                          </a:rPr>
                          <m:t>𝑖</m:t>
                        </m:r>
                      </m:sub>
                    </m:sSub>
                  </m:oMath>
                </a14:m>
                <a:r>
                  <a:rPr lang="en-US" sz="2000" dirty="0">
                    <a:solidFill>
                      <a:schemeClr val="tx1"/>
                    </a:solidFill>
                  </a:rPr>
                  <a:t> = average level for person </a:t>
                </a:r>
                <a:r>
                  <a:rPr lang="en-US" sz="2000" i="1" dirty="0" err="1">
                    <a:solidFill>
                      <a:schemeClr val="tx1"/>
                    </a:solidFill>
                  </a:rPr>
                  <a:t>i</a:t>
                </a:r>
                <a:r>
                  <a:rPr lang="en-US" sz="2000" dirty="0">
                    <a:solidFill>
                      <a:schemeClr val="tx1"/>
                    </a:solidFill>
                  </a:rPr>
                  <a:t> across days</a:t>
                </a:r>
              </a:p>
              <a:p>
                <a14:m>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𝒖</m:t>
                        </m:r>
                      </m:e>
                      <m:sub>
                        <m:r>
                          <a:rPr lang="en-US" sz="2000" b="1" i="1" smtClean="0">
                            <a:solidFill>
                              <a:schemeClr val="tx1"/>
                            </a:solidFill>
                            <a:latin typeface="Cambria Math" panose="02040503050406030204" pitchFamily="18" charset="0"/>
                          </a:rPr>
                          <m:t>𝟎</m:t>
                        </m:r>
                        <m:r>
                          <a:rPr lang="en-US" sz="2000" b="1" i="1" smtClean="0">
                            <a:solidFill>
                              <a:schemeClr val="tx1"/>
                            </a:solidFill>
                            <a:latin typeface="Cambria Math" panose="02040503050406030204" pitchFamily="18" charset="0"/>
                          </a:rPr>
                          <m:t>𝒅𝒊</m:t>
                        </m:r>
                      </m:sub>
                    </m:sSub>
                  </m:oMath>
                </a14:m>
                <a:r>
                  <a:rPr lang="en-US" sz="2000" dirty="0">
                    <a:solidFill>
                      <a:schemeClr val="tx1"/>
                    </a:solidFill>
                  </a:rPr>
                  <a:t> = deviation for person </a:t>
                </a:r>
                <a:r>
                  <a:rPr lang="en-US" sz="2000" i="1" dirty="0" err="1">
                    <a:solidFill>
                      <a:schemeClr val="tx1"/>
                    </a:solidFill>
                  </a:rPr>
                  <a:t>i</a:t>
                </a:r>
                <a:r>
                  <a:rPr lang="en-US" sz="2000" dirty="0">
                    <a:solidFill>
                      <a:schemeClr val="tx1"/>
                    </a:solidFill>
                  </a:rPr>
                  <a:t> on day </a:t>
                </a:r>
                <a:r>
                  <a:rPr lang="en-US" sz="2000" i="1" dirty="0">
                    <a:solidFill>
                      <a:schemeClr val="tx1"/>
                    </a:solidFill>
                  </a:rPr>
                  <a:t>d</a:t>
                </a:r>
                <a:r>
                  <a:rPr lang="en-US" sz="2000" dirty="0">
                    <a:solidFill>
                      <a:schemeClr val="tx1"/>
                    </a:solidFill>
                  </a:rPr>
                  <a:t> across beeps </a:t>
                </a:r>
                <a:r>
                  <a:rPr lang="en-US" sz="2000" i="1" dirty="0">
                    <a:solidFill>
                      <a:schemeClr val="tx1"/>
                    </a:solidFill>
                  </a:rPr>
                  <a:t>b</a:t>
                </a:r>
              </a:p>
            </p:txBody>
          </p:sp>
        </mc:Choice>
        <mc:Fallback xmlns="">
          <p:sp>
            <p:nvSpPr>
              <p:cNvPr id="10" name="Rectangle 9">
                <a:extLst>
                  <a:ext uri="{FF2B5EF4-FFF2-40B4-BE49-F238E27FC236}">
                    <a16:creationId xmlns:a16="http://schemas.microsoft.com/office/drawing/2014/main" id="{18D130A5-2262-824D-B20E-53EB6A013DE9}"/>
                  </a:ext>
                </a:extLst>
              </p:cNvPr>
              <p:cNvSpPr>
                <a:spLocks noRot="1" noChangeAspect="1" noMove="1" noResize="1" noEditPoints="1" noAdjustHandles="1" noChangeArrowheads="1" noChangeShapeType="1" noTextEdit="1"/>
              </p:cNvSpPr>
              <p:nvPr/>
            </p:nvSpPr>
            <p:spPr>
              <a:xfrm>
                <a:off x="6919992" y="2524901"/>
                <a:ext cx="4734733" cy="1323585"/>
              </a:xfrm>
              <a:prstGeom prst="rect">
                <a:avLst/>
              </a:prstGeom>
              <a:blipFill>
                <a:blip r:embed="rId4"/>
                <a:stretch>
                  <a:fillRect l="-1872" t="-4762" b="-1047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C578398-42D3-7A4F-873D-D12D9F4F6F80}"/>
                  </a:ext>
                </a:extLst>
              </p:cNvPr>
              <p:cNvSpPr/>
              <p:nvPr/>
            </p:nvSpPr>
            <p:spPr>
              <a:xfrm>
                <a:off x="6919992" y="3741857"/>
                <a:ext cx="5272008" cy="1115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Level 3: </a:t>
                </a:r>
                <a14:m>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𝜸</m:t>
                        </m:r>
                      </m:e>
                      <m:sub>
                        <m:r>
                          <a:rPr lang="en-US" sz="2400" b="1" i="1" smtClean="0">
                            <a:solidFill>
                              <a:schemeClr val="tx1"/>
                            </a:solidFill>
                            <a:latin typeface="Cambria Math" panose="02040503050406030204" pitchFamily="18" charset="0"/>
                          </a:rPr>
                          <m:t>𝟎𝟎</m:t>
                        </m:r>
                        <m:r>
                          <a:rPr lang="en-US" sz="2400" b="1" i="1" smtClean="0">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rPr>
                          <m:t>𝟎𝟎𝟎</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𝒓</m:t>
                        </m:r>
                      </m:e>
                      <m:sub>
                        <m:r>
                          <a:rPr lang="en-US" sz="2400" b="1" i="1" smtClean="0">
                            <a:solidFill>
                              <a:schemeClr val="tx1"/>
                            </a:solidFill>
                            <a:latin typeface="Cambria Math" panose="02040503050406030204" pitchFamily="18" charset="0"/>
                          </a:rPr>
                          <m:t>𝟎𝟎</m:t>
                        </m:r>
                        <m:r>
                          <a:rPr lang="en-US" sz="2400" b="1" i="1" smtClean="0">
                            <a:solidFill>
                              <a:schemeClr val="tx1"/>
                            </a:solidFill>
                            <a:latin typeface="Cambria Math" panose="02040503050406030204" pitchFamily="18" charset="0"/>
                          </a:rPr>
                          <m:t>𝒊</m:t>
                        </m:r>
                      </m:sub>
                    </m:sSub>
                  </m:oMath>
                </a14:m>
                <a:endParaRPr lang="en-US" sz="2400" b="1" dirty="0">
                  <a:solidFill>
                    <a:schemeClr val="tx1"/>
                  </a:solidFill>
                </a:endParaRP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𝜇</m:t>
                        </m:r>
                      </m:e>
                      <m:sub>
                        <m:r>
                          <a:rPr lang="en-US" sz="2000" b="0" i="1" smtClean="0">
                            <a:solidFill>
                              <a:schemeClr val="tx1"/>
                            </a:solidFill>
                            <a:latin typeface="Cambria Math" panose="02040503050406030204" pitchFamily="18" charset="0"/>
                          </a:rPr>
                          <m:t>000</m:t>
                        </m:r>
                      </m:sub>
                    </m:sSub>
                  </m:oMath>
                </a14:m>
                <a:r>
                  <a:rPr lang="en-US" sz="2000" dirty="0">
                    <a:solidFill>
                      <a:schemeClr val="tx1"/>
                    </a:solidFill>
                  </a:rPr>
                  <a:t> = average level across person </a:t>
                </a:r>
                <a:r>
                  <a:rPr lang="en-US" sz="2000" i="1" dirty="0">
                    <a:solidFill>
                      <a:schemeClr val="tx1"/>
                    </a:solidFill>
                  </a:rPr>
                  <a:t>&amp;</a:t>
                </a:r>
                <a:r>
                  <a:rPr lang="en-US" sz="2000" dirty="0">
                    <a:solidFill>
                      <a:schemeClr val="tx1"/>
                    </a:solidFill>
                  </a:rPr>
                  <a:t> days</a:t>
                </a: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rPr>
                          <m:t>00</m:t>
                        </m:r>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 </m:t>
                    </m:r>
                  </m:oMath>
                </a14:m>
                <a:r>
                  <a:rPr lang="en-US" sz="2000" dirty="0">
                    <a:solidFill>
                      <a:schemeClr val="tx1"/>
                    </a:solidFill>
                  </a:rPr>
                  <a:t>= deviation for person </a:t>
                </a:r>
                <a:r>
                  <a:rPr lang="en-US" sz="2000" i="1" dirty="0" err="1">
                    <a:solidFill>
                      <a:schemeClr val="tx1"/>
                    </a:solidFill>
                  </a:rPr>
                  <a:t>i</a:t>
                </a:r>
                <a:r>
                  <a:rPr lang="en-US" sz="2000" dirty="0">
                    <a:solidFill>
                      <a:schemeClr val="tx1"/>
                    </a:solidFill>
                  </a:rPr>
                  <a:t> across day &amp; beep</a:t>
                </a:r>
              </a:p>
            </p:txBody>
          </p:sp>
        </mc:Choice>
        <mc:Fallback xmlns="">
          <p:sp>
            <p:nvSpPr>
              <p:cNvPr id="11" name="Rectangle 10">
                <a:extLst>
                  <a:ext uri="{FF2B5EF4-FFF2-40B4-BE49-F238E27FC236}">
                    <a16:creationId xmlns:a16="http://schemas.microsoft.com/office/drawing/2014/main" id="{BC578398-42D3-7A4F-873D-D12D9F4F6F80}"/>
                  </a:ext>
                </a:extLst>
              </p:cNvPr>
              <p:cNvSpPr>
                <a:spLocks noRot="1" noChangeAspect="1" noMove="1" noResize="1" noEditPoints="1" noAdjustHandles="1" noChangeArrowheads="1" noChangeShapeType="1" noTextEdit="1"/>
              </p:cNvSpPr>
              <p:nvPr/>
            </p:nvSpPr>
            <p:spPr>
              <a:xfrm>
                <a:off x="6919992" y="3741857"/>
                <a:ext cx="5272008" cy="1115881"/>
              </a:xfrm>
              <a:prstGeom prst="rect">
                <a:avLst/>
              </a:prstGeom>
              <a:blipFill>
                <a:blip r:embed="rId5"/>
                <a:stretch>
                  <a:fillRect l="-1679" t="-1124" b="-786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9852057-A66F-574F-B715-A5677BE5748C}"/>
                  </a:ext>
                </a:extLst>
              </p:cNvPr>
              <p:cNvSpPr/>
              <p:nvPr/>
            </p:nvSpPr>
            <p:spPr>
              <a:xfrm>
                <a:off x="3936570" y="5003530"/>
                <a:ext cx="3812583" cy="748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a:t>
                </a:r>
                <a14:m>
                  <m:oMath xmlns:m="http://schemas.openxmlformats.org/officeDocument/2006/math">
                    <m:sSub>
                      <m:sSubPr>
                        <m:ctrlPr>
                          <a:rPr lang="en-US" b="1"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𝒓</m:t>
                        </m:r>
                      </m:e>
                      <m:sub>
                        <m:r>
                          <a:rPr lang="en-US" b="1" i="1">
                            <a:solidFill>
                              <a:schemeClr val="tx1"/>
                            </a:solidFill>
                            <a:latin typeface="Cambria Math" panose="02040503050406030204" pitchFamily="18" charset="0"/>
                          </a:rPr>
                          <m:t>𝟎</m:t>
                        </m:r>
                        <m:r>
                          <a:rPr lang="en-US" b="1" i="1" smtClean="0">
                            <a:solidFill>
                              <a:schemeClr val="tx1"/>
                            </a:solidFill>
                            <a:latin typeface="Cambria Math" panose="02040503050406030204" pitchFamily="18" charset="0"/>
                          </a:rPr>
                          <m:t>𝟎</m:t>
                        </m:r>
                        <m:r>
                          <a:rPr lang="en-US" b="1" i="1">
                            <a:solidFill>
                              <a:schemeClr val="tx1"/>
                            </a:solidFill>
                            <a:latin typeface="Cambria Math" panose="02040503050406030204" pitchFamily="18" charset="0"/>
                          </a:rPr>
                          <m:t>𝒊</m:t>
                        </m:r>
                      </m:sub>
                    </m:sSub>
                  </m:oMath>
                </a14:m>
                <a:r>
                  <a:rPr lang="en-US" dirty="0">
                    <a:solidFill>
                      <a:schemeClr val="tx1"/>
                    </a:solidFill>
                  </a:rPr>
                  <a:t>) = between-person variance in within-person levels</a:t>
                </a:r>
              </a:p>
            </p:txBody>
          </p:sp>
        </mc:Choice>
        <mc:Fallback xmlns="">
          <p:sp>
            <p:nvSpPr>
              <p:cNvPr id="12" name="Rectangle 11">
                <a:extLst>
                  <a:ext uri="{FF2B5EF4-FFF2-40B4-BE49-F238E27FC236}">
                    <a16:creationId xmlns:a16="http://schemas.microsoft.com/office/drawing/2014/main" id="{49852057-A66F-574F-B715-A5677BE5748C}"/>
                  </a:ext>
                </a:extLst>
              </p:cNvPr>
              <p:cNvSpPr>
                <a:spLocks noRot="1" noChangeAspect="1" noMove="1" noResize="1" noEditPoints="1" noAdjustHandles="1" noChangeArrowheads="1" noChangeShapeType="1" noTextEdit="1"/>
              </p:cNvSpPr>
              <p:nvPr/>
            </p:nvSpPr>
            <p:spPr>
              <a:xfrm>
                <a:off x="3936570" y="5003530"/>
                <a:ext cx="3812583" cy="748224"/>
              </a:xfrm>
              <a:prstGeom prst="rect">
                <a:avLst/>
              </a:prstGeom>
              <a:blipFill>
                <a:blip r:embed="rId6"/>
                <a:stretch>
                  <a:fillRect b="-491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4DC640D-B7DC-2448-A45F-5CFBBE3C9B2D}"/>
                  </a:ext>
                </a:extLst>
              </p:cNvPr>
              <p:cNvSpPr/>
              <p:nvPr/>
            </p:nvSpPr>
            <p:spPr>
              <a:xfrm>
                <a:off x="8072034" y="5003530"/>
                <a:ext cx="3812583" cy="748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a:t>
                </a:r>
                <a14:m>
                  <m:oMath xmlns:m="http://schemas.openxmlformats.org/officeDocument/2006/math">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𝒖</m:t>
                        </m:r>
                      </m:e>
                      <m:sub>
                        <m:r>
                          <a:rPr lang="en-US" b="1" i="1">
                            <a:solidFill>
                              <a:schemeClr val="tx1"/>
                            </a:solidFill>
                            <a:latin typeface="Cambria Math" panose="02040503050406030204" pitchFamily="18" charset="0"/>
                          </a:rPr>
                          <m:t>𝟎</m:t>
                        </m:r>
                        <m:r>
                          <a:rPr lang="en-US" b="1" i="1">
                            <a:solidFill>
                              <a:schemeClr val="tx1"/>
                            </a:solidFill>
                            <a:latin typeface="Cambria Math" panose="02040503050406030204" pitchFamily="18" charset="0"/>
                          </a:rPr>
                          <m:t>𝒅𝒊</m:t>
                        </m:r>
                      </m:sub>
                    </m:sSub>
                  </m:oMath>
                </a14:m>
                <a:r>
                  <a:rPr lang="en-US" dirty="0">
                    <a:solidFill>
                      <a:schemeClr val="tx1"/>
                    </a:solidFill>
                  </a:rPr>
                  <a:t>) = variance across days</a:t>
                </a:r>
              </a:p>
            </p:txBody>
          </p:sp>
        </mc:Choice>
        <mc:Fallback xmlns="">
          <p:sp>
            <p:nvSpPr>
              <p:cNvPr id="13" name="Rectangle 12">
                <a:extLst>
                  <a:ext uri="{FF2B5EF4-FFF2-40B4-BE49-F238E27FC236}">
                    <a16:creationId xmlns:a16="http://schemas.microsoft.com/office/drawing/2014/main" id="{34DC640D-B7DC-2448-A45F-5CFBBE3C9B2D}"/>
                  </a:ext>
                </a:extLst>
              </p:cNvPr>
              <p:cNvSpPr>
                <a:spLocks noRot="1" noChangeAspect="1" noMove="1" noResize="1" noEditPoints="1" noAdjustHandles="1" noChangeArrowheads="1" noChangeShapeType="1" noTextEdit="1"/>
              </p:cNvSpPr>
              <p:nvPr/>
            </p:nvSpPr>
            <p:spPr>
              <a:xfrm>
                <a:off x="8072034" y="5003530"/>
                <a:ext cx="3812583" cy="748224"/>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4" name="Rectangle 13">
            <a:extLst>
              <a:ext uri="{FF2B5EF4-FFF2-40B4-BE49-F238E27FC236}">
                <a16:creationId xmlns:a16="http://schemas.microsoft.com/office/drawing/2014/main" id="{0412E3A9-1F86-4B44-9857-3A206C80FE47}"/>
              </a:ext>
            </a:extLst>
          </p:cNvPr>
          <p:cNvSpPr/>
          <p:nvPr/>
        </p:nvSpPr>
        <p:spPr>
          <a:xfrm>
            <a:off x="3936569" y="5705229"/>
            <a:ext cx="7948047" cy="648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pitchFamily="2" charset="0"/>
              </a:rPr>
              <a:t>lme4::</a:t>
            </a:r>
            <a:r>
              <a:rPr lang="en-US" sz="2400" dirty="0" err="1">
                <a:solidFill>
                  <a:schemeClr val="tx1"/>
                </a:solidFill>
                <a:latin typeface="Courier" pitchFamily="2" charset="0"/>
              </a:rPr>
              <a:t>lmer</a:t>
            </a:r>
            <a:r>
              <a:rPr lang="en-US" sz="2400" dirty="0">
                <a:solidFill>
                  <a:schemeClr val="tx1"/>
                </a:solidFill>
                <a:latin typeface="Courier" pitchFamily="2" charset="0"/>
              </a:rPr>
              <a:t>(y ~ 1 + (1 | ID/day), data = d)</a:t>
            </a:r>
          </a:p>
        </p:txBody>
      </p:sp>
      <p:sp>
        <p:nvSpPr>
          <p:cNvPr id="15" name="Rectangle 14">
            <a:extLst>
              <a:ext uri="{FF2B5EF4-FFF2-40B4-BE49-F238E27FC236}">
                <a16:creationId xmlns:a16="http://schemas.microsoft.com/office/drawing/2014/main" id="{821BACD9-7BA3-5E41-8B65-8CC02589A63E}"/>
              </a:ext>
            </a:extLst>
          </p:cNvPr>
          <p:cNvSpPr/>
          <p:nvPr/>
        </p:nvSpPr>
        <p:spPr>
          <a:xfrm>
            <a:off x="6474415" y="6421571"/>
            <a:ext cx="5625885" cy="39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See </a:t>
            </a:r>
            <a:r>
              <a:rPr lang="en-US" dirty="0" err="1">
                <a:solidFill>
                  <a:schemeClr val="tx1"/>
                </a:solidFill>
                <a:hlinkClick r:id="rId8"/>
              </a:rPr>
              <a:t>Haan-Rietdijk</a:t>
            </a:r>
            <a:r>
              <a:rPr lang="en-US" dirty="0">
                <a:solidFill>
                  <a:schemeClr val="tx1"/>
                </a:solidFill>
                <a:hlinkClick r:id="rId8"/>
              </a:rPr>
              <a:t> et al., 2016</a:t>
            </a:r>
            <a:endParaRPr lang="en-US" dirty="0">
              <a:solidFill>
                <a:schemeClr val="tx1"/>
              </a:solidFill>
            </a:endParaRPr>
          </a:p>
        </p:txBody>
      </p:sp>
    </p:spTree>
    <p:extLst>
      <p:ext uri="{BB962C8B-B14F-4D97-AF65-F5344CB8AC3E}">
        <p14:creationId xmlns:p14="http://schemas.microsoft.com/office/powerpoint/2010/main" val="382037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592A0AC-12C5-1245-AE7D-D87A685D8439}"/>
              </a:ext>
            </a:extLst>
          </p:cNvPr>
          <p:cNvGraphicFramePr>
            <a:graphicFrameLocks noGrp="1"/>
          </p:cNvGraphicFramePr>
          <p:nvPr/>
        </p:nvGraphicFramePr>
        <p:xfrm>
          <a:off x="0" y="897255"/>
          <a:ext cx="3438940" cy="5960745"/>
        </p:xfrm>
        <a:graphic>
          <a:graphicData uri="http://schemas.openxmlformats.org/drawingml/2006/table">
            <a:tbl>
              <a:tblPr>
                <a:tableStyleId>{5C22544A-7EE6-4342-B048-85BDC9FD1C3A}</a:tableStyleId>
              </a:tblPr>
              <a:tblGrid>
                <a:gridCol w="859735">
                  <a:extLst>
                    <a:ext uri="{9D8B030D-6E8A-4147-A177-3AD203B41FA5}">
                      <a16:colId xmlns:a16="http://schemas.microsoft.com/office/drawing/2014/main" val="3802090642"/>
                    </a:ext>
                  </a:extLst>
                </a:gridCol>
                <a:gridCol w="859735">
                  <a:extLst>
                    <a:ext uri="{9D8B030D-6E8A-4147-A177-3AD203B41FA5}">
                      <a16:colId xmlns:a16="http://schemas.microsoft.com/office/drawing/2014/main" val="1474423852"/>
                    </a:ext>
                  </a:extLst>
                </a:gridCol>
                <a:gridCol w="859735">
                  <a:extLst>
                    <a:ext uri="{9D8B030D-6E8A-4147-A177-3AD203B41FA5}">
                      <a16:colId xmlns:a16="http://schemas.microsoft.com/office/drawing/2014/main" val="1672096010"/>
                    </a:ext>
                  </a:extLst>
                </a:gridCol>
                <a:gridCol w="859735">
                  <a:extLst>
                    <a:ext uri="{9D8B030D-6E8A-4147-A177-3AD203B41FA5}">
                      <a16:colId xmlns:a16="http://schemas.microsoft.com/office/drawing/2014/main" val="1418352033"/>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1421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36118416"/>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34380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906632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04001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sp>
        <p:nvSpPr>
          <p:cNvPr id="2" name="Rectangle 1">
            <a:extLst>
              <a:ext uri="{FF2B5EF4-FFF2-40B4-BE49-F238E27FC236}">
                <a16:creationId xmlns:a16="http://schemas.microsoft.com/office/drawing/2014/main" id="{3AF5F94E-77C6-2E4F-A456-69BB025456E1}"/>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Variance Decomposition: Multilevel Models</a:t>
            </a:r>
          </a:p>
        </p:txBody>
      </p:sp>
      <p:sp>
        <p:nvSpPr>
          <p:cNvPr id="6" name="Rectangle 5">
            <a:extLst>
              <a:ext uri="{FF2B5EF4-FFF2-40B4-BE49-F238E27FC236}">
                <a16:creationId xmlns:a16="http://schemas.microsoft.com/office/drawing/2014/main" id="{02299DAA-DCA7-904F-8855-6C99BD43B9CF}"/>
              </a:ext>
            </a:extLst>
          </p:cNvPr>
          <p:cNvSpPr/>
          <p:nvPr/>
        </p:nvSpPr>
        <p:spPr>
          <a:xfrm>
            <a:off x="4184542" y="1306993"/>
            <a:ext cx="2433234" cy="836908"/>
          </a:xfrm>
          <a:prstGeom prst="rect">
            <a:avLst/>
          </a:prstGeom>
          <a:noFill/>
          <a:ln w="57150">
            <a:solidFill>
              <a:srgbClr val="0CD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Observations</a:t>
            </a:r>
          </a:p>
        </p:txBody>
      </p:sp>
      <p:sp>
        <p:nvSpPr>
          <p:cNvPr id="8" name="Rectangle 7">
            <a:extLst>
              <a:ext uri="{FF2B5EF4-FFF2-40B4-BE49-F238E27FC236}">
                <a16:creationId xmlns:a16="http://schemas.microsoft.com/office/drawing/2014/main" id="{D72798D7-57B2-4B49-BA64-BABE3F93D1EC}"/>
              </a:ext>
            </a:extLst>
          </p:cNvPr>
          <p:cNvSpPr/>
          <p:nvPr/>
        </p:nvSpPr>
        <p:spPr>
          <a:xfrm>
            <a:off x="4184542" y="2483616"/>
            <a:ext cx="2433234" cy="836908"/>
          </a:xfrm>
          <a:prstGeom prst="rect">
            <a:avLst/>
          </a:prstGeom>
          <a:noFill/>
          <a:ln w="57150">
            <a:solidFill>
              <a:srgbClr val="0CD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Person</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738DEFF-0A9B-4C43-B5C6-634736289DDB}"/>
                  </a:ext>
                </a:extLst>
              </p:cNvPr>
              <p:cNvSpPr/>
              <p:nvPr/>
            </p:nvSpPr>
            <p:spPr>
              <a:xfrm>
                <a:off x="6927995" y="1312227"/>
                <a:ext cx="4905417" cy="82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Level 1: </a:t>
                </a:r>
              </a:p>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𝒀</m:t>
                          </m:r>
                        </m:e>
                        <m:sub>
                          <m:r>
                            <a:rPr lang="en-US" sz="2400" b="1" i="1" smtClean="0">
                              <a:solidFill>
                                <a:schemeClr val="tx1"/>
                              </a:solidFill>
                              <a:latin typeface="Cambria Math" panose="02040503050406030204" pitchFamily="18" charset="0"/>
                            </a:rPr>
                            <m:t>𝒃𝒊</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𝜷</m:t>
                          </m:r>
                        </m:e>
                        <m:sub>
                          <m:r>
                            <a:rPr lang="en-US" sz="2400" b="1" i="1" smtClean="0">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𝜷</m:t>
                          </m:r>
                        </m:e>
                        <m:sub>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𝑿</m:t>
                          </m:r>
                        </m:e>
                        <m:sub>
                          <m:r>
                            <a:rPr lang="en-US" sz="2400" b="1" i="1" smtClean="0">
                              <a:solidFill>
                                <a:schemeClr val="tx1"/>
                              </a:solidFill>
                              <a:latin typeface="Cambria Math" panose="02040503050406030204" pitchFamily="18" charset="0"/>
                            </a:rPr>
                            <m:t>𝒃𝒊</m:t>
                          </m:r>
                        </m:sub>
                      </m:sSub>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sub>
                          <m:r>
                            <a:rPr lang="en-US" sz="2400" b="1" i="1">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𝜺</m:t>
                          </m:r>
                        </m:e>
                        <m:sub>
                          <m:r>
                            <a:rPr lang="en-US" sz="2400" b="1" i="1" smtClean="0">
                              <a:solidFill>
                                <a:schemeClr val="tx1"/>
                              </a:solidFill>
                              <a:latin typeface="Cambria Math" panose="02040503050406030204" pitchFamily="18" charset="0"/>
                            </a:rPr>
                            <m:t>𝒃𝒊</m:t>
                          </m:r>
                        </m:sub>
                      </m:sSub>
                    </m:oMath>
                  </m:oMathPara>
                </a14:m>
                <a:endParaRPr lang="en-US" sz="2400" b="1" dirty="0">
                  <a:solidFill>
                    <a:schemeClr val="tx1"/>
                  </a:solidFill>
                </a:endParaRPr>
              </a:p>
              <a:p>
                <a:endParaRPr lang="en-US" sz="2000" i="1" dirty="0">
                  <a:solidFill>
                    <a:schemeClr val="tx1"/>
                  </a:solidFill>
                </a:endParaRPr>
              </a:p>
            </p:txBody>
          </p:sp>
        </mc:Choice>
        <mc:Fallback xmlns="">
          <p:sp>
            <p:nvSpPr>
              <p:cNvPr id="9" name="Rectangle 8">
                <a:extLst>
                  <a:ext uri="{FF2B5EF4-FFF2-40B4-BE49-F238E27FC236}">
                    <a16:creationId xmlns:a16="http://schemas.microsoft.com/office/drawing/2014/main" id="{3738DEFF-0A9B-4C43-B5C6-634736289DDB}"/>
                  </a:ext>
                </a:extLst>
              </p:cNvPr>
              <p:cNvSpPr>
                <a:spLocks noRot="1" noChangeAspect="1" noMove="1" noResize="1" noEditPoints="1" noAdjustHandles="1" noChangeArrowheads="1" noChangeShapeType="1" noTextEdit="1"/>
              </p:cNvSpPr>
              <p:nvPr/>
            </p:nvSpPr>
            <p:spPr>
              <a:xfrm>
                <a:off x="6927995" y="1312227"/>
                <a:ext cx="4905417" cy="826440"/>
              </a:xfrm>
              <a:prstGeom prst="rect">
                <a:avLst/>
              </a:prstGeom>
              <a:blipFill>
                <a:blip r:embed="rId3"/>
                <a:stretch>
                  <a:fillRect l="-1809" t="-24242"/>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6405D861-0B1B-A148-BDD2-1833EB688EE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C578398-42D3-7A4F-873D-D12D9F4F6F80}"/>
                  </a:ext>
                </a:extLst>
              </p:cNvPr>
              <p:cNvSpPr/>
              <p:nvPr/>
            </p:nvSpPr>
            <p:spPr>
              <a:xfrm>
                <a:off x="6927995" y="2300544"/>
                <a:ext cx="5272008" cy="1152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Level 2: </a:t>
                </a:r>
                <a:endParaRPr lang="en-US" sz="2400" b="1" i="1" dirty="0">
                  <a:solidFill>
                    <a:schemeClr val="tx1"/>
                  </a:solidFill>
                  <a:latin typeface="Cambria Math" panose="02040503050406030204" pitchFamily="18" charset="0"/>
                </a:endParaRPr>
              </a:p>
              <a:p>
                <a:pPr marL="176213" indent="-176213"/>
                <a14:m>
                  <m:oMathPara xmlns:m="http://schemas.openxmlformats.org/officeDocument/2006/math">
                    <m:oMathParaPr>
                      <m:jc m:val="left"/>
                    </m:oMathParaPr>
                    <m:oMath xmlns:m="http://schemas.openxmlformats.org/officeDocument/2006/math">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𝜷</m:t>
                          </m:r>
                        </m:e>
                        <m:sub>
                          <m:r>
                            <a:rPr lang="en-US" sz="2400" b="1" i="1">
                              <a:solidFill>
                                <a:schemeClr val="tx1"/>
                              </a:solidFill>
                              <a:latin typeface="Cambria Math" panose="02040503050406030204" pitchFamily="18" charset="0"/>
                            </a:rPr>
                            <m:t>𝟎</m:t>
                          </m:r>
                          <m:r>
                            <a:rPr lang="en-US" sz="2400" b="1" i="1">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rPr>
                            <m:t>𝟎𝟎</m:t>
                          </m:r>
                        </m:sub>
                      </m:sSub>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𝝁</m:t>
                          </m:r>
                        </m:e>
                        <m:sub>
                          <m:r>
                            <a:rPr lang="en-US" sz="2400" b="1" i="1">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𝟏</m:t>
                          </m:r>
                        </m:sub>
                      </m:sSub>
                      <m:r>
                        <a:rPr lang="en-US" sz="2400" b="1" i="1" smtClean="0">
                          <a:solidFill>
                            <a:schemeClr val="tx1"/>
                          </a:solidFill>
                          <a:latin typeface="Cambria Math" panose="02040503050406030204" pitchFamily="18" charset="0"/>
                        </a:rPr>
                        <m:t>∗</m:t>
                      </m:r>
                      <m:d>
                        <m:dPr>
                          <m:ctrlPr>
                            <a:rPr lang="en-US" sz="2400" b="1" i="1" smtClean="0">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sub>
                              <m:r>
                                <a:rPr lang="en-US" sz="2400" b="1" i="1">
                                  <a:solidFill>
                                    <a:schemeClr val="tx1"/>
                                  </a:solidFill>
                                  <a:latin typeface="Cambria Math" panose="02040503050406030204" pitchFamily="18" charset="0"/>
                                </a:rPr>
                                <m:t>𝒊</m:t>
                              </m:r>
                            </m:sub>
                          </m:sSub>
                          <m:r>
                            <a:rPr lang="en-US" sz="2400" b="1" i="1">
                              <a:solidFill>
                                <a:schemeClr val="tx1"/>
                              </a:solidFill>
                              <a:latin typeface="Cambria Math" panose="02040503050406030204" pitchFamily="18" charset="0"/>
                            </a:rPr>
                            <m:t>−</m:t>
                          </m:r>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𝒓</m:t>
                          </m:r>
                        </m:e>
                        <m:sub>
                          <m:r>
                            <a:rPr lang="en-US" sz="2400" b="1" i="1" smtClean="0">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𝒊</m:t>
                          </m:r>
                        </m:sub>
                      </m:sSub>
                    </m:oMath>
                  </m:oMathPara>
                </a14:m>
                <a:endParaRPr lang="en-US" sz="2400" b="1" i="1" dirty="0">
                  <a:solidFill>
                    <a:schemeClr val="tx1"/>
                  </a:solidFill>
                  <a:latin typeface="Cambria Math" panose="02040503050406030204" pitchFamily="18" charset="0"/>
                </a:endParaRPr>
              </a:p>
              <a:p>
                <a:pPr marL="176213"/>
                <a14:m>
                  <m:oMathPara xmlns:m="http://schemas.openxmlformats.org/officeDocument/2006/math">
                    <m:oMathParaPr>
                      <m:jc m:val="left"/>
                    </m:oMathParaPr>
                    <m:oMath xmlns:m="http://schemas.openxmlformats.org/officeDocument/2006/math">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𝜷</m:t>
                          </m:r>
                        </m:e>
                        <m:sub>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a:solidFill>
                                <a:schemeClr val="tx1"/>
                              </a:solidFill>
                              <a:latin typeface="Cambria Math" panose="02040503050406030204" pitchFamily="18" charset="0"/>
                            </a:rPr>
                            <m:t>𝒊</m:t>
                          </m:r>
                        </m:sub>
                      </m:sSub>
                      <m:r>
                        <a:rPr lang="en-US" sz="2400" b="1" i="1">
                          <a:solidFill>
                            <a:schemeClr val="tx1"/>
                          </a:solidFill>
                          <a:latin typeface="Cambria Math" panose="02040503050406030204" pitchFamily="18" charset="0"/>
                        </a:rPr>
                        <m:t>= </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a:solidFill>
                                <a:schemeClr val="tx1"/>
                              </a:solidFill>
                              <a:latin typeface="Cambria Math" panose="02040503050406030204" pitchFamily="18" charset="0"/>
                            </a:rPr>
                            <m:t>𝟎</m:t>
                          </m:r>
                        </m:sub>
                      </m:sSub>
                      <m:r>
                        <a:rPr lang="en-US" sz="2400" b="1" i="1">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a:solidFill>
                                <a:schemeClr val="tx1"/>
                              </a:solidFill>
                              <a:latin typeface="Cambria Math" panose="02040503050406030204" pitchFamily="18" charset="0"/>
                            </a:rPr>
                            <m:t>𝟏</m:t>
                          </m:r>
                        </m:sub>
                      </m:sSub>
                      <m:r>
                        <a:rPr lang="en-US" sz="2400" b="1" i="1">
                          <a:solidFill>
                            <a:schemeClr val="tx1"/>
                          </a:solidFill>
                          <a:latin typeface="Cambria Math" panose="02040503050406030204" pitchFamily="18" charset="0"/>
                        </a:rPr>
                        <m:t>∗</m:t>
                      </m:r>
                      <m:d>
                        <m:dPr>
                          <m:ctrlPr>
                            <a:rPr lang="en-US" sz="2400" b="1" i="1">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sub>
                              <m:r>
                                <a:rPr lang="en-US" sz="2400" b="1" i="1">
                                  <a:solidFill>
                                    <a:schemeClr val="tx1"/>
                                  </a:solidFill>
                                  <a:latin typeface="Cambria Math" panose="02040503050406030204" pitchFamily="18" charset="0"/>
                                </a:rPr>
                                <m:t>𝒊</m:t>
                              </m:r>
                            </m:sub>
                          </m:sSub>
                          <m:r>
                            <a:rPr lang="en-US" sz="2400" b="1" i="1">
                              <a:solidFill>
                                <a:schemeClr val="tx1"/>
                              </a:solidFill>
                              <a:latin typeface="Cambria Math" panose="02040503050406030204" pitchFamily="18" charset="0"/>
                            </a:rPr>
                            <m:t>−</m:t>
                          </m:r>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d>
                      <m:r>
                        <a:rPr lang="en-US" sz="2400" b="1" i="1">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𝒓</m:t>
                          </m:r>
                        </m:e>
                        <m:sub>
                          <m:r>
                            <a:rPr lang="en-US" sz="2400" b="1" i="1" smtClean="0">
                              <a:solidFill>
                                <a:schemeClr val="tx1"/>
                              </a:solidFill>
                              <a:latin typeface="Cambria Math" panose="02040503050406030204" pitchFamily="18" charset="0"/>
                            </a:rPr>
                            <m:t>𝟏</m:t>
                          </m:r>
                          <m:r>
                            <a:rPr lang="en-US" sz="2400" b="1" i="1">
                              <a:solidFill>
                                <a:schemeClr val="tx1"/>
                              </a:solidFill>
                              <a:latin typeface="Cambria Math" panose="02040503050406030204" pitchFamily="18" charset="0"/>
                            </a:rPr>
                            <m:t>𝒊</m:t>
                          </m:r>
                        </m:sub>
                      </m:sSub>
                    </m:oMath>
                  </m:oMathPara>
                </a14:m>
                <a:endParaRPr lang="en-US" sz="2400" b="1" dirty="0">
                  <a:solidFill>
                    <a:schemeClr val="tx1"/>
                  </a:solidFill>
                </a:endParaRPr>
              </a:p>
            </p:txBody>
          </p:sp>
        </mc:Choice>
        <mc:Fallback xmlns="">
          <p:sp>
            <p:nvSpPr>
              <p:cNvPr id="11" name="Rectangle 10">
                <a:extLst>
                  <a:ext uri="{FF2B5EF4-FFF2-40B4-BE49-F238E27FC236}">
                    <a16:creationId xmlns:a16="http://schemas.microsoft.com/office/drawing/2014/main" id="{BC578398-42D3-7A4F-873D-D12D9F4F6F80}"/>
                  </a:ext>
                </a:extLst>
              </p:cNvPr>
              <p:cNvSpPr>
                <a:spLocks noRot="1" noChangeAspect="1" noMove="1" noResize="1" noEditPoints="1" noAdjustHandles="1" noChangeArrowheads="1" noChangeShapeType="1" noTextEdit="1"/>
              </p:cNvSpPr>
              <p:nvPr/>
            </p:nvSpPr>
            <p:spPr>
              <a:xfrm>
                <a:off x="6927995" y="2300544"/>
                <a:ext cx="5272008" cy="1152426"/>
              </a:xfrm>
              <a:prstGeom prst="rect">
                <a:avLst/>
              </a:prstGeom>
              <a:blipFill>
                <a:blip r:embed="rId4"/>
                <a:stretch>
                  <a:fillRect l="-1683" t="-5435" b="-978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AE49B0E-43A8-4349-B641-81728B524A52}"/>
                  </a:ext>
                </a:extLst>
              </p:cNvPr>
              <p:cNvSpPr/>
              <p:nvPr/>
            </p:nvSpPr>
            <p:spPr>
              <a:xfrm>
                <a:off x="4184542" y="3657599"/>
                <a:ext cx="7648870" cy="2278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2300" b="1" i="1">
                            <a:solidFill>
                              <a:schemeClr val="tx1"/>
                            </a:solidFill>
                            <a:latin typeface="Cambria Math" panose="02040503050406030204" pitchFamily="18" charset="0"/>
                          </a:rPr>
                        </m:ctrlPr>
                      </m:sSubPr>
                      <m:e>
                        <m:r>
                          <a:rPr lang="en-US" sz="2300" b="1" i="1">
                            <a:solidFill>
                              <a:schemeClr val="tx1"/>
                            </a:solidFill>
                            <a:latin typeface="Cambria Math" panose="02040503050406030204" pitchFamily="18" charset="0"/>
                            <a:ea typeface="Cambria Math" panose="02040503050406030204" pitchFamily="18" charset="0"/>
                          </a:rPr>
                          <m:t>𝝁</m:t>
                        </m:r>
                      </m:e>
                      <m:sub>
                        <m:r>
                          <a:rPr lang="en-US" sz="2300" b="1" i="1">
                            <a:solidFill>
                              <a:schemeClr val="tx1"/>
                            </a:solidFill>
                            <a:latin typeface="Cambria Math" panose="02040503050406030204" pitchFamily="18" charset="0"/>
                            <a:ea typeface="Cambria Math" panose="02040503050406030204" pitchFamily="18" charset="0"/>
                          </a:rPr>
                          <m:t>𝟏</m:t>
                        </m:r>
                        <m:r>
                          <a:rPr lang="en-US" sz="2300" b="1" i="1">
                            <a:solidFill>
                              <a:schemeClr val="tx1"/>
                            </a:solidFill>
                            <a:latin typeface="Cambria Math" panose="02040503050406030204" pitchFamily="18" charset="0"/>
                          </a:rPr>
                          <m:t>𝟎</m:t>
                        </m:r>
                      </m:sub>
                    </m:sSub>
                  </m:oMath>
                </a14:m>
                <a:r>
                  <a:rPr lang="en-US" sz="2300" i="1" dirty="0">
                    <a:solidFill>
                      <a:schemeClr val="tx1"/>
                    </a:solidFill>
                  </a:rPr>
                  <a:t> </a:t>
                </a:r>
                <a:r>
                  <a:rPr lang="en-US" sz="2300" dirty="0">
                    <a:solidFill>
                      <a:schemeClr val="tx1"/>
                    </a:solidFill>
                  </a:rPr>
                  <a:t>= average change in Y as a function of deviations from within-person averages of X across people </a:t>
                </a:r>
                <a:r>
                  <a:rPr lang="en-US" sz="2300" i="1" dirty="0" err="1">
                    <a:solidFill>
                      <a:schemeClr val="tx1"/>
                    </a:solidFill>
                  </a:rPr>
                  <a:t>i</a:t>
                </a:r>
                <a:r>
                  <a:rPr lang="en-US" sz="2300" dirty="0">
                    <a:solidFill>
                      <a:schemeClr val="tx1"/>
                    </a:solidFill>
                  </a:rPr>
                  <a:t> and beeps </a:t>
                </a:r>
                <a:r>
                  <a:rPr lang="en-US" sz="2300" i="1" dirty="0">
                    <a:solidFill>
                      <a:schemeClr val="tx1"/>
                    </a:solidFill>
                  </a:rPr>
                  <a:t>b</a:t>
                </a:r>
                <a:r>
                  <a:rPr lang="en-US" sz="2300" dirty="0">
                    <a:solidFill>
                      <a:schemeClr val="tx1"/>
                    </a:solidFill>
                  </a:rPr>
                  <a:t>.</a:t>
                </a:r>
              </a:p>
              <a:p>
                <a14:m>
                  <m:oMath xmlns:m="http://schemas.openxmlformats.org/officeDocument/2006/math">
                    <m:sSub>
                      <m:sSubPr>
                        <m:ctrlPr>
                          <a:rPr lang="en-US" sz="2300" b="1" i="1">
                            <a:solidFill>
                              <a:schemeClr val="tx1"/>
                            </a:solidFill>
                            <a:latin typeface="Cambria Math" panose="02040503050406030204" pitchFamily="18" charset="0"/>
                          </a:rPr>
                        </m:ctrlPr>
                      </m:sSubPr>
                      <m:e>
                        <m:r>
                          <a:rPr lang="en-US" sz="2300" b="1" i="1">
                            <a:solidFill>
                              <a:schemeClr val="tx1"/>
                            </a:solidFill>
                            <a:latin typeface="Cambria Math" panose="02040503050406030204" pitchFamily="18" charset="0"/>
                            <a:ea typeface="Cambria Math" panose="02040503050406030204" pitchFamily="18" charset="0"/>
                          </a:rPr>
                          <m:t>𝝁</m:t>
                        </m:r>
                      </m:e>
                      <m:sub>
                        <m:r>
                          <a:rPr lang="en-US" sz="2300" b="1" i="1">
                            <a:solidFill>
                              <a:schemeClr val="tx1"/>
                            </a:solidFill>
                            <a:latin typeface="Cambria Math" panose="02040503050406030204" pitchFamily="18" charset="0"/>
                          </a:rPr>
                          <m:t>𝟎𝟏</m:t>
                        </m:r>
                      </m:sub>
                    </m:sSub>
                  </m:oMath>
                </a14:m>
                <a:r>
                  <a:rPr lang="en-US" sz="2300" dirty="0">
                    <a:solidFill>
                      <a:schemeClr val="tx1"/>
                    </a:solidFill>
                  </a:rPr>
                  <a:t>= average change in Y as a function of between person differences in average levels of X across people </a:t>
                </a:r>
                <a:r>
                  <a:rPr lang="en-US" sz="2300" i="1" dirty="0" err="1">
                    <a:solidFill>
                      <a:schemeClr val="tx1"/>
                    </a:solidFill>
                  </a:rPr>
                  <a:t>i</a:t>
                </a:r>
                <a:r>
                  <a:rPr lang="en-US" sz="2300" dirty="0">
                    <a:solidFill>
                      <a:schemeClr val="tx1"/>
                    </a:solidFill>
                  </a:rPr>
                  <a:t> and beeps </a:t>
                </a:r>
                <a:r>
                  <a:rPr lang="en-US" sz="2300" i="1" dirty="0">
                    <a:solidFill>
                      <a:schemeClr val="tx1"/>
                    </a:solidFill>
                  </a:rPr>
                  <a:t>b</a:t>
                </a:r>
                <a:r>
                  <a:rPr lang="en-US" sz="2300" dirty="0">
                    <a:solidFill>
                      <a:schemeClr val="tx1"/>
                    </a:solidFill>
                  </a:rPr>
                  <a:t>.</a:t>
                </a:r>
              </a:p>
              <a:p>
                <a14:m>
                  <m:oMath xmlns:m="http://schemas.openxmlformats.org/officeDocument/2006/math">
                    <m:sSub>
                      <m:sSubPr>
                        <m:ctrlPr>
                          <a:rPr lang="en-US" sz="2300" b="1" i="1">
                            <a:solidFill>
                              <a:schemeClr val="tx1"/>
                            </a:solidFill>
                            <a:latin typeface="Cambria Math" panose="02040503050406030204" pitchFamily="18" charset="0"/>
                          </a:rPr>
                        </m:ctrlPr>
                      </m:sSubPr>
                      <m:e>
                        <m:r>
                          <a:rPr lang="en-US" sz="2300" b="1" i="1">
                            <a:solidFill>
                              <a:schemeClr val="tx1"/>
                            </a:solidFill>
                            <a:latin typeface="Cambria Math" panose="02040503050406030204" pitchFamily="18" charset="0"/>
                            <a:ea typeface="Cambria Math" panose="02040503050406030204" pitchFamily="18" charset="0"/>
                          </a:rPr>
                          <m:t>𝝁</m:t>
                        </m:r>
                      </m:e>
                      <m:sub>
                        <m:r>
                          <a:rPr lang="en-US" sz="2300" b="1" i="1">
                            <a:solidFill>
                              <a:schemeClr val="tx1"/>
                            </a:solidFill>
                            <a:latin typeface="Cambria Math" panose="02040503050406030204" pitchFamily="18" charset="0"/>
                            <a:ea typeface="Cambria Math" panose="02040503050406030204" pitchFamily="18" charset="0"/>
                          </a:rPr>
                          <m:t>𝟏</m:t>
                        </m:r>
                        <m:r>
                          <a:rPr lang="en-US" sz="2300" b="1" i="1">
                            <a:solidFill>
                              <a:schemeClr val="tx1"/>
                            </a:solidFill>
                            <a:latin typeface="Cambria Math" panose="02040503050406030204" pitchFamily="18" charset="0"/>
                          </a:rPr>
                          <m:t>𝟏</m:t>
                        </m:r>
                      </m:sub>
                    </m:sSub>
                  </m:oMath>
                </a14:m>
                <a:r>
                  <a:rPr lang="en-US" sz="2300" dirty="0">
                    <a:solidFill>
                      <a:schemeClr val="tx1"/>
                    </a:solidFill>
                  </a:rPr>
                  <a:t>= average change in Y as a function of both within-person deviations from person-level means and between-person differences average levels of X across people </a:t>
                </a:r>
                <a:r>
                  <a:rPr lang="en-US" sz="2300" i="1" dirty="0" err="1">
                    <a:solidFill>
                      <a:schemeClr val="tx1"/>
                    </a:solidFill>
                  </a:rPr>
                  <a:t>i</a:t>
                </a:r>
                <a:r>
                  <a:rPr lang="en-US" sz="2300" dirty="0">
                    <a:solidFill>
                      <a:schemeClr val="tx1"/>
                    </a:solidFill>
                  </a:rPr>
                  <a:t> and beeps </a:t>
                </a:r>
                <a:r>
                  <a:rPr lang="en-US" sz="2300" i="1" dirty="0">
                    <a:solidFill>
                      <a:schemeClr val="tx1"/>
                    </a:solidFill>
                  </a:rPr>
                  <a:t>b</a:t>
                </a:r>
                <a:r>
                  <a:rPr lang="en-US" sz="2300" dirty="0">
                    <a:solidFill>
                      <a:schemeClr val="tx1"/>
                    </a:solidFill>
                  </a:rPr>
                  <a:t>.</a:t>
                </a:r>
              </a:p>
            </p:txBody>
          </p:sp>
        </mc:Choice>
        <mc:Fallback xmlns="">
          <p:sp>
            <p:nvSpPr>
              <p:cNvPr id="12" name="Rectangle 11">
                <a:extLst>
                  <a:ext uri="{FF2B5EF4-FFF2-40B4-BE49-F238E27FC236}">
                    <a16:creationId xmlns:a16="http://schemas.microsoft.com/office/drawing/2014/main" id="{AAE49B0E-43A8-4349-B641-81728B524A52}"/>
                  </a:ext>
                </a:extLst>
              </p:cNvPr>
              <p:cNvSpPr>
                <a:spLocks noRot="1" noChangeAspect="1" noMove="1" noResize="1" noEditPoints="1" noAdjustHandles="1" noChangeArrowheads="1" noChangeShapeType="1" noTextEdit="1"/>
              </p:cNvSpPr>
              <p:nvPr/>
            </p:nvSpPr>
            <p:spPr>
              <a:xfrm>
                <a:off x="4184542" y="3657599"/>
                <a:ext cx="7648870" cy="2278421"/>
              </a:xfrm>
              <a:prstGeom prst="rect">
                <a:avLst/>
              </a:prstGeom>
              <a:blipFill>
                <a:blip r:embed="rId5"/>
                <a:stretch>
                  <a:fillRect l="-1161" t="-7778" b="-11667"/>
                </a:stretch>
              </a:blipFill>
              <a:ln>
                <a:noFill/>
              </a:ln>
            </p:spPr>
            <p:txBody>
              <a:bodyPr/>
              <a:lstStyle/>
              <a:p>
                <a:r>
                  <a:rPr lang="en-US">
                    <a:noFill/>
                  </a:rPr>
                  <a:t> </a:t>
                </a:r>
              </a:p>
            </p:txBody>
          </p:sp>
        </mc:Fallback>
      </mc:AlternateContent>
      <p:sp>
        <p:nvSpPr>
          <p:cNvPr id="13" name="Rectangle 12">
            <a:extLst>
              <a:ext uri="{FF2B5EF4-FFF2-40B4-BE49-F238E27FC236}">
                <a16:creationId xmlns:a16="http://schemas.microsoft.com/office/drawing/2014/main" id="{72F71C25-2CD3-0A4E-84A1-26FF62A3370B}"/>
              </a:ext>
            </a:extLst>
          </p:cNvPr>
          <p:cNvSpPr/>
          <p:nvPr/>
        </p:nvSpPr>
        <p:spPr>
          <a:xfrm>
            <a:off x="6400800" y="6462793"/>
            <a:ext cx="5625885" cy="39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See </a:t>
            </a:r>
            <a:r>
              <a:rPr lang="en-US" dirty="0">
                <a:solidFill>
                  <a:schemeClr val="tx1"/>
                </a:solidFill>
                <a:hlinkClick r:id="rId6"/>
              </a:rPr>
              <a:t>Gordon (2018)</a:t>
            </a:r>
            <a:r>
              <a:rPr lang="en-US" dirty="0">
                <a:solidFill>
                  <a:schemeClr val="tx1"/>
                </a:solidFill>
              </a:rPr>
              <a:t> for a tutorial PDF</a:t>
            </a:r>
          </a:p>
        </p:txBody>
      </p:sp>
    </p:spTree>
    <p:extLst>
      <p:ext uri="{BB962C8B-B14F-4D97-AF65-F5344CB8AC3E}">
        <p14:creationId xmlns:p14="http://schemas.microsoft.com/office/powerpoint/2010/main" val="370200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1C6DB8-26BB-E84F-B6B6-3A6BA623839A}"/>
              </a:ext>
            </a:extLst>
          </p:cNvPr>
          <p:cNvPicPr>
            <a:picLocks noChangeAspect="1"/>
          </p:cNvPicPr>
          <p:nvPr/>
        </p:nvPicPr>
        <p:blipFill>
          <a:blip r:embed="rId3"/>
          <a:stretch>
            <a:fillRect/>
          </a:stretch>
        </p:blipFill>
        <p:spPr>
          <a:xfrm>
            <a:off x="3533064" y="2363963"/>
            <a:ext cx="2114433" cy="3494931"/>
          </a:xfrm>
          <a:prstGeom prst="rect">
            <a:avLst/>
          </a:prstGeom>
        </p:spPr>
      </p:pic>
      <p:pic>
        <p:nvPicPr>
          <p:cNvPr id="3" name="Picture 2">
            <a:extLst>
              <a:ext uri="{FF2B5EF4-FFF2-40B4-BE49-F238E27FC236}">
                <a16:creationId xmlns:a16="http://schemas.microsoft.com/office/drawing/2014/main" id="{4C4E539F-0FC5-9743-875C-02C65E59CC53}"/>
              </a:ext>
            </a:extLst>
          </p:cNvPr>
          <p:cNvPicPr>
            <a:picLocks noChangeAspect="1"/>
          </p:cNvPicPr>
          <p:nvPr/>
        </p:nvPicPr>
        <p:blipFill>
          <a:blip r:embed="rId4"/>
          <a:stretch>
            <a:fillRect/>
          </a:stretch>
        </p:blipFill>
        <p:spPr>
          <a:xfrm flipH="1">
            <a:off x="287257" y="2757898"/>
            <a:ext cx="2632605" cy="2707061"/>
          </a:xfrm>
          <a:prstGeom prst="rect">
            <a:avLst/>
          </a:prstGeom>
        </p:spPr>
      </p:pic>
      <p:grpSp>
        <p:nvGrpSpPr>
          <p:cNvPr id="16" name="Group 15">
            <a:extLst>
              <a:ext uri="{FF2B5EF4-FFF2-40B4-BE49-F238E27FC236}">
                <a16:creationId xmlns:a16="http://schemas.microsoft.com/office/drawing/2014/main" id="{56E2183E-C71C-464E-9B09-2156CC0D077D}"/>
              </a:ext>
            </a:extLst>
          </p:cNvPr>
          <p:cNvGrpSpPr/>
          <p:nvPr/>
        </p:nvGrpSpPr>
        <p:grpSpPr>
          <a:xfrm>
            <a:off x="6172916" y="2186450"/>
            <a:ext cx="2808174" cy="3849956"/>
            <a:chOff x="8357607" y="1941895"/>
            <a:chExt cx="2808174" cy="3849956"/>
          </a:xfrm>
        </p:grpSpPr>
        <p:pic>
          <p:nvPicPr>
            <p:cNvPr id="4" name="Picture 4" descr="Developer Blog : tagged 'Community'">
              <a:extLst>
                <a:ext uri="{FF2B5EF4-FFF2-40B4-BE49-F238E27FC236}">
                  <a16:creationId xmlns:a16="http://schemas.microsoft.com/office/drawing/2014/main" id="{A1E408AE-F97C-2844-8B4B-9E5B68FBA81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23750" y1="47083" x2="23750" y2="47083"/>
                          <a14:foregroundMark x1="76250" y1="58056" x2="76250" y2="58056"/>
                          <a14:foregroundMark x1="77083" y1="59167" x2="77083" y2="59167"/>
                          <a14:foregroundMark x1="66111" y1="62361" x2="66111" y2="62361"/>
                          <a14:foregroundMark x1="72778" y1="37639" x2="72778" y2="37639"/>
                        </a14:backgroundRemoval>
                      </a14:imgEffect>
                    </a14:imgLayer>
                  </a14:imgProps>
                </a:ext>
                <a:ext uri="{28A0092B-C50C-407E-A947-70E740481C1C}">
                  <a14:useLocalDpi xmlns:a14="http://schemas.microsoft.com/office/drawing/2010/main" val="0"/>
                </a:ext>
              </a:extLst>
            </a:blip>
            <a:srcRect l="11073" t="10509" r="11015" b="11805"/>
            <a:stretch/>
          </p:blipFill>
          <p:spPr bwMode="auto">
            <a:xfrm>
              <a:off x="8454565" y="1941895"/>
              <a:ext cx="1201766" cy="1198181"/>
            </a:xfrm>
            <a:prstGeom prst="rect">
              <a:avLst/>
            </a:prstGeom>
            <a:extLst>
              <a:ext uri="{909E8E84-426E-40DD-AFC4-6F175D3DCCD1}">
                <a14:hiddenFill xmlns:a14="http://schemas.microsoft.com/office/drawing/2010/main">
                  <a:solidFill>
                    <a:srgbClr val="FFFFFF"/>
                  </a:solidFill>
                </a14:hiddenFill>
              </a:ext>
            </a:extLst>
          </p:spPr>
        </p:pic>
        <p:pic>
          <p:nvPicPr>
            <p:cNvPr id="5" name="Picture 2" descr="American Flag Background png download - 530*530 - Free Transparent Fitbit  png Download. - CleanPNG / KissPNG">
              <a:extLst>
                <a:ext uri="{FF2B5EF4-FFF2-40B4-BE49-F238E27FC236}">
                  <a16:creationId xmlns:a16="http://schemas.microsoft.com/office/drawing/2014/main" id="{DE4530CA-F000-DB48-8096-08B3E20AAF7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000" b="93333" l="10000" r="90000">
                          <a14:foregroundMark x1="39111" y1="10370" x2="39111" y2="10370"/>
                          <a14:foregroundMark x1="46111" y1="5000" x2="46111" y2="5000"/>
                          <a14:foregroundMark x1="47333" y1="93333" x2="47333" y2="93333"/>
                        </a14:backgroundRemoval>
                      </a14:imgEffect>
                    </a14:imgLayer>
                  </a14:imgProps>
                </a:ext>
                <a:ext uri="{28A0092B-C50C-407E-A947-70E740481C1C}">
                  <a14:useLocalDpi xmlns:a14="http://schemas.microsoft.com/office/drawing/2010/main" val="0"/>
                </a:ext>
              </a:extLst>
            </a:blip>
            <a:srcRect l="19935" r="19891"/>
            <a:stretch/>
          </p:blipFill>
          <p:spPr bwMode="auto">
            <a:xfrm>
              <a:off x="9915884" y="1971976"/>
              <a:ext cx="1201766" cy="1198181"/>
            </a:xfrm>
            <a:prstGeom prst="rect">
              <a:avLst/>
            </a:prstGeom>
            <a:extLst>
              <a:ext uri="{909E8E84-426E-40DD-AFC4-6F175D3DCCD1}">
                <a14:hiddenFill xmlns:a14="http://schemas.microsoft.com/office/drawing/2010/main">
                  <a:solidFill>
                    <a:srgbClr val="FFFFFF"/>
                  </a:solidFill>
                </a14:hiddenFill>
              </a:ext>
            </a:extLst>
          </p:spPr>
        </p:pic>
        <p:pic>
          <p:nvPicPr>
            <p:cNvPr id="8" name="Picture 14" descr="Pin on Cricut">
              <a:extLst>
                <a:ext uri="{FF2B5EF4-FFF2-40B4-BE49-F238E27FC236}">
                  <a16:creationId xmlns:a16="http://schemas.microsoft.com/office/drawing/2014/main" id="{E1740927-F68B-AD4A-A09D-18B73D0635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67753" y="4493823"/>
              <a:ext cx="1298028" cy="12980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peech therapy icon outline style Royalty Free Vector Image">
              <a:extLst>
                <a:ext uri="{FF2B5EF4-FFF2-40B4-BE49-F238E27FC236}">
                  <a16:creationId xmlns:a16="http://schemas.microsoft.com/office/drawing/2014/main" id="{CE38DD04-FB1D-2149-80B6-2A433FB4684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9814"/>
            <a:stretch/>
          </p:blipFill>
          <p:spPr bwMode="auto">
            <a:xfrm>
              <a:off x="9964536" y="3239923"/>
              <a:ext cx="1104462" cy="10757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Download Sleep Clipart - Sleeping Clipart Black And White Transparent -  Full Size PNG Image - PNGkit">
              <a:extLst>
                <a:ext uri="{FF2B5EF4-FFF2-40B4-BE49-F238E27FC236}">
                  <a16:creationId xmlns:a16="http://schemas.microsoft.com/office/drawing/2014/main" id="{8C4C44B1-2659-7840-A74A-C011D35966D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13049" y1="53427" x2="13049" y2="53427"/>
                          <a14:foregroundMark x1="12317" y1="45950" x2="12317" y2="45950"/>
                          <a14:foregroundMark x1="11585" y1="45950" x2="15244" y2="88474"/>
                          <a14:foregroundMark x1="15244" y1="88474" x2="31220" y2="77259"/>
                          <a14:foregroundMark x1="31220" y1="77259" x2="37683" y2="76791"/>
                          <a14:foregroundMark x1="65854" y1="24766" x2="65854" y2="24766"/>
                          <a14:foregroundMark x1="47927" y1="34268" x2="47927" y2="34268"/>
                          <a14:foregroundMark x1="39878" y1="37539" x2="39878" y2="37539"/>
                          <a14:foregroundMark x1="30366" y1="45016" x2="30366" y2="45016"/>
                          <a14:foregroundMark x1="33293" y1="43614" x2="33293" y2="43614"/>
                          <a14:foregroundMark x1="44634" y1="55296" x2="44634" y2="55296"/>
                          <a14:foregroundMark x1="49024" y1="49688" x2="49024" y2="49688"/>
                        </a14:backgroundRemoval>
                      </a14:imgEffect>
                    </a14:imgLayer>
                  </a14:imgProps>
                </a:ext>
                <a:ext uri="{28A0092B-C50C-407E-A947-70E740481C1C}">
                  <a14:useLocalDpi xmlns:a14="http://schemas.microsoft.com/office/drawing/2010/main" val="0"/>
                </a:ext>
              </a:extLst>
            </a:blip>
            <a:srcRect/>
            <a:stretch>
              <a:fillRect/>
            </a:stretch>
          </p:blipFill>
          <p:spPr bwMode="auto">
            <a:xfrm>
              <a:off x="8357607" y="3178705"/>
              <a:ext cx="1395683" cy="11981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Free Click Icon, Symbol. Download in PNG, SVG format.">
              <a:extLst>
                <a:ext uri="{FF2B5EF4-FFF2-40B4-BE49-F238E27FC236}">
                  <a16:creationId xmlns:a16="http://schemas.microsoft.com/office/drawing/2014/main" id="{932BBBEE-2795-5348-8929-7943A4D5CF7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28498" y="4493823"/>
              <a:ext cx="1253900" cy="12539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7988BE86-4D58-F74C-8EB6-13DA051D5DAB}"/>
              </a:ext>
            </a:extLst>
          </p:cNvPr>
          <p:cNvSpPr/>
          <p:nvPr/>
        </p:nvSpPr>
        <p:spPr>
          <a:xfrm>
            <a:off x="287257" y="910197"/>
            <a:ext cx="2632605" cy="904665"/>
          </a:xfrm>
          <a:prstGeom prst="rect">
            <a:avLst/>
          </a:prstGeom>
          <a:solidFill>
            <a:srgbClr val="30A56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Basic Surveys</a:t>
            </a:r>
          </a:p>
        </p:txBody>
      </p:sp>
      <p:sp>
        <p:nvSpPr>
          <p:cNvPr id="14" name="Rectangle 13">
            <a:extLst>
              <a:ext uri="{FF2B5EF4-FFF2-40B4-BE49-F238E27FC236}">
                <a16:creationId xmlns:a16="http://schemas.microsoft.com/office/drawing/2014/main" id="{BC86C588-6941-4B48-903A-3F0536CF4CFB}"/>
              </a:ext>
            </a:extLst>
          </p:cNvPr>
          <p:cNvSpPr/>
          <p:nvPr/>
        </p:nvSpPr>
        <p:spPr>
          <a:xfrm>
            <a:off x="3273979" y="910197"/>
            <a:ext cx="2632605" cy="904665"/>
          </a:xfrm>
          <a:prstGeom prst="rect">
            <a:avLst/>
          </a:prstGeom>
          <a:solidFill>
            <a:srgbClr val="30A56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ESM / EMA</a:t>
            </a:r>
          </a:p>
        </p:txBody>
      </p:sp>
      <p:sp>
        <p:nvSpPr>
          <p:cNvPr id="15" name="Rectangle 14">
            <a:extLst>
              <a:ext uri="{FF2B5EF4-FFF2-40B4-BE49-F238E27FC236}">
                <a16:creationId xmlns:a16="http://schemas.microsoft.com/office/drawing/2014/main" id="{DDDA4895-658D-DA43-96EA-A8CEFCCF90D1}"/>
              </a:ext>
            </a:extLst>
          </p:cNvPr>
          <p:cNvSpPr/>
          <p:nvPr/>
        </p:nvSpPr>
        <p:spPr>
          <a:xfrm>
            <a:off x="6260701" y="910197"/>
            <a:ext cx="2632605" cy="904665"/>
          </a:xfrm>
          <a:prstGeom prst="rect">
            <a:avLst/>
          </a:prstGeom>
          <a:solidFill>
            <a:srgbClr val="30A56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Mobile Sensing</a:t>
            </a:r>
          </a:p>
        </p:txBody>
      </p:sp>
      <p:pic>
        <p:nvPicPr>
          <p:cNvPr id="17" name="Picture 16">
            <a:extLst>
              <a:ext uri="{FF2B5EF4-FFF2-40B4-BE49-F238E27FC236}">
                <a16:creationId xmlns:a16="http://schemas.microsoft.com/office/drawing/2014/main" id="{D17BB6DF-E889-6044-BCC9-5D63633001DF}"/>
              </a:ext>
            </a:extLst>
          </p:cNvPr>
          <p:cNvPicPr>
            <a:picLocks noChangeAspect="1"/>
          </p:cNvPicPr>
          <p:nvPr/>
        </p:nvPicPr>
        <p:blipFill>
          <a:blip r:embed="rId14"/>
          <a:stretch>
            <a:fillRect/>
          </a:stretch>
        </p:blipFill>
        <p:spPr>
          <a:xfrm>
            <a:off x="9222590" y="2807542"/>
            <a:ext cx="2607773" cy="2607773"/>
          </a:xfrm>
          <a:prstGeom prst="rect">
            <a:avLst/>
          </a:prstGeom>
        </p:spPr>
      </p:pic>
      <p:sp>
        <p:nvSpPr>
          <p:cNvPr id="18" name="Rectangle 17">
            <a:extLst>
              <a:ext uri="{FF2B5EF4-FFF2-40B4-BE49-F238E27FC236}">
                <a16:creationId xmlns:a16="http://schemas.microsoft.com/office/drawing/2014/main" id="{8526DB72-0B5A-0F45-9068-0936E4FC7F49}"/>
              </a:ext>
            </a:extLst>
          </p:cNvPr>
          <p:cNvSpPr/>
          <p:nvPr/>
        </p:nvSpPr>
        <p:spPr>
          <a:xfrm>
            <a:off x="9247422" y="910197"/>
            <a:ext cx="2632605" cy="904665"/>
          </a:xfrm>
          <a:prstGeom prst="rect">
            <a:avLst/>
          </a:prstGeom>
          <a:solidFill>
            <a:srgbClr val="30A56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Open-Ended Responses</a:t>
            </a:r>
          </a:p>
        </p:txBody>
      </p:sp>
    </p:spTree>
    <p:extLst>
      <p:ext uri="{BB962C8B-B14F-4D97-AF65-F5344CB8AC3E}">
        <p14:creationId xmlns:p14="http://schemas.microsoft.com/office/powerpoint/2010/main" val="205816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592A0AC-12C5-1245-AE7D-D87A685D8439}"/>
              </a:ext>
            </a:extLst>
          </p:cNvPr>
          <p:cNvGraphicFramePr>
            <a:graphicFrameLocks noGrp="1"/>
          </p:cNvGraphicFramePr>
          <p:nvPr/>
        </p:nvGraphicFramePr>
        <p:xfrm>
          <a:off x="0" y="897255"/>
          <a:ext cx="3438940" cy="5960745"/>
        </p:xfrm>
        <a:graphic>
          <a:graphicData uri="http://schemas.openxmlformats.org/drawingml/2006/table">
            <a:tbl>
              <a:tblPr>
                <a:tableStyleId>{5C22544A-7EE6-4342-B048-85BDC9FD1C3A}</a:tableStyleId>
              </a:tblPr>
              <a:tblGrid>
                <a:gridCol w="859735">
                  <a:extLst>
                    <a:ext uri="{9D8B030D-6E8A-4147-A177-3AD203B41FA5}">
                      <a16:colId xmlns:a16="http://schemas.microsoft.com/office/drawing/2014/main" val="3802090642"/>
                    </a:ext>
                  </a:extLst>
                </a:gridCol>
                <a:gridCol w="859735">
                  <a:extLst>
                    <a:ext uri="{9D8B030D-6E8A-4147-A177-3AD203B41FA5}">
                      <a16:colId xmlns:a16="http://schemas.microsoft.com/office/drawing/2014/main" val="1474423852"/>
                    </a:ext>
                  </a:extLst>
                </a:gridCol>
                <a:gridCol w="859735">
                  <a:extLst>
                    <a:ext uri="{9D8B030D-6E8A-4147-A177-3AD203B41FA5}">
                      <a16:colId xmlns:a16="http://schemas.microsoft.com/office/drawing/2014/main" val="1672096010"/>
                    </a:ext>
                  </a:extLst>
                </a:gridCol>
                <a:gridCol w="859735">
                  <a:extLst>
                    <a:ext uri="{9D8B030D-6E8A-4147-A177-3AD203B41FA5}">
                      <a16:colId xmlns:a16="http://schemas.microsoft.com/office/drawing/2014/main" val="1418352033"/>
                    </a:ext>
                  </a:extLst>
                </a:gridCol>
              </a:tblGrid>
              <a:tr h="281804">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73430902"/>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98398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142177"/>
                  </a:ext>
                </a:extLst>
              </a:tr>
              <a:tr h="281804">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36118416"/>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343809"/>
                  </a:ext>
                </a:extLst>
              </a:tr>
              <a:tr h="281804">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9066325"/>
                  </a:ext>
                </a:extLst>
              </a:tr>
              <a:tr h="281804">
                <a:tc>
                  <a:txBody>
                    <a:bodyPr/>
                    <a:lstStyle/>
                    <a:p>
                      <a:pPr algn="ctr" fontAlgn="b"/>
                      <a:r>
                        <a:rPr lang="en-US" sz="1800" b="0" i="0" u="none" strike="noStrike" dirty="0">
                          <a:solidFill>
                            <a:srgbClr val="000000"/>
                          </a:solidFill>
                          <a:effectLst/>
                          <a:latin typeface="Calibri" panose="020F0502020204030204" pitchFamily="34" charset="0"/>
                        </a:rPr>
                        <a:t>S1</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040017"/>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81804">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281804">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r h="281804">
                <a:tc>
                  <a:txBody>
                    <a:bodyPr/>
                    <a:lstStyle/>
                    <a:p>
                      <a:pPr algn="ctr" fontAlgn="b"/>
                      <a:r>
                        <a:rPr lang="en-US" sz="1800" b="0" i="0" u="none" strike="noStrike" dirty="0">
                          <a:solidFill>
                            <a:srgbClr val="000000"/>
                          </a:solidFill>
                          <a:effectLst/>
                          <a:latin typeface="Calibri" panose="020F0502020204030204" pitchFamily="34" charset="0"/>
                        </a:rPr>
                        <a:t>S2</a:t>
                      </a: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Calibri" panose="020F0502020204030204" pitchFamily="34" charset="0"/>
                        </a:rPr>
                        <a:t>NA</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7253632"/>
                  </a:ext>
                </a:extLst>
              </a:tr>
            </a:tbl>
          </a:graphicData>
        </a:graphic>
      </p:graphicFrame>
      <p:sp>
        <p:nvSpPr>
          <p:cNvPr id="2" name="Rectangle 1">
            <a:extLst>
              <a:ext uri="{FF2B5EF4-FFF2-40B4-BE49-F238E27FC236}">
                <a16:creationId xmlns:a16="http://schemas.microsoft.com/office/drawing/2014/main" id="{3AF5F94E-77C6-2E4F-A456-69BB025456E1}"/>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Variance Decomposition: Multilevel Models</a:t>
            </a:r>
          </a:p>
        </p:txBody>
      </p:sp>
      <p:sp>
        <p:nvSpPr>
          <p:cNvPr id="6" name="Rectangle 5">
            <a:extLst>
              <a:ext uri="{FF2B5EF4-FFF2-40B4-BE49-F238E27FC236}">
                <a16:creationId xmlns:a16="http://schemas.microsoft.com/office/drawing/2014/main" id="{02299DAA-DCA7-904F-8855-6C99BD43B9CF}"/>
              </a:ext>
            </a:extLst>
          </p:cNvPr>
          <p:cNvSpPr/>
          <p:nvPr/>
        </p:nvSpPr>
        <p:spPr>
          <a:xfrm>
            <a:off x="4184542" y="1306993"/>
            <a:ext cx="2433234" cy="836908"/>
          </a:xfrm>
          <a:prstGeom prst="rect">
            <a:avLst/>
          </a:prstGeom>
          <a:noFill/>
          <a:ln w="57150">
            <a:solidFill>
              <a:srgbClr val="0CD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Observations</a:t>
            </a:r>
          </a:p>
        </p:txBody>
      </p:sp>
      <p:sp>
        <p:nvSpPr>
          <p:cNvPr id="8" name="Rectangle 7">
            <a:extLst>
              <a:ext uri="{FF2B5EF4-FFF2-40B4-BE49-F238E27FC236}">
                <a16:creationId xmlns:a16="http://schemas.microsoft.com/office/drawing/2014/main" id="{D72798D7-57B2-4B49-BA64-BABE3F93D1EC}"/>
              </a:ext>
            </a:extLst>
          </p:cNvPr>
          <p:cNvSpPr/>
          <p:nvPr/>
        </p:nvSpPr>
        <p:spPr>
          <a:xfrm>
            <a:off x="4184542" y="2483616"/>
            <a:ext cx="2433234" cy="836908"/>
          </a:xfrm>
          <a:prstGeom prst="rect">
            <a:avLst/>
          </a:prstGeom>
          <a:noFill/>
          <a:ln w="57150">
            <a:solidFill>
              <a:srgbClr val="0CD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Person</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738DEFF-0A9B-4C43-B5C6-634736289DDB}"/>
                  </a:ext>
                </a:extLst>
              </p:cNvPr>
              <p:cNvSpPr/>
              <p:nvPr/>
            </p:nvSpPr>
            <p:spPr>
              <a:xfrm>
                <a:off x="6927995" y="1312227"/>
                <a:ext cx="4905417" cy="826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Level 1: </a:t>
                </a:r>
              </a:p>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𝒀</m:t>
                          </m:r>
                        </m:e>
                        <m:sub>
                          <m:r>
                            <a:rPr lang="en-US" sz="2400" b="1" i="1" smtClean="0">
                              <a:solidFill>
                                <a:schemeClr val="tx1"/>
                              </a:solidFill>
                              <a:latin typeface="Cambria Math" panose="02040503050406030204" pitchFamily="18" charset="0"/>
                            </a:rPr>
                            <m:t>𝒃𝒊</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𝜷</m:t>
                          </m:r>
                        </m:e>
                        <m:sub>
                          <m:r>
                            <a:rPr lang="en-US" sz="2400" b="1" i="1" smtClean="0">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𝜷</m:t>
                          </m:r>
                        </m:e>
                        <m:sub>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𝑿</m:t>
                          </m:r>
                        </m:e>
                        <m:sub>
                          <m:r>
                            <a:rPr lang="en-US" sz="2400" b="1" i="1" smtClean="0">
                              <a:solidFill>
                                <a:schemeClr val="tx1"/>
                              </a:solidFill>
                              <a:latin typeface="Cambria Math" panose="02040503050406030204" pitchFamily="18" charset="0"/>
                            </a:rPr>
                            <m:t>𝒃𝒊</m:t>
                          </m:r>
                        </m:sub>
                      </m:sSub>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sub>
                          <m:r>
                            <a:rPr lang="en-US" sz="2400" b="1" i="1">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𝜺</m:t>
                          </m:r>
                        </m:e>
                        <m:sub>
                          <m:r>
                            <a:rPr lang="en-US" sz="2400" b="1" i="1" smtClean="0">
                              <a:solidFill>
                                <a:schemeClr val="tx1"/>
                              </a:solidFill>
                              <a:latin typeface="Cambria Math" panose="02040503050406030204" pitchFamily="18" charset="0"/>
                            </a:rPr>
                            <m:t>𝒃𝒊</m:t>
                          </m:r>
                        </m:sub>
                      </m:sSub>
                    </m:oMath>
                  </m:oMathPara>
                </a14:m>
                <a:endParaRPr lang="en-US" sz="2400" b="1" dirty="0">
                  <a:solidFill>
                    <a:schemeClr val="tx1"/>
                  </a:solidFill>
                </a:endParaRPr>
              </a:p>
              <a:p>
                <a:endParaRPr lang="en-US" sz="2000" i="1" dirty="0">
                  <a:solidFill>
                    <a:schemeClr val="tx1"/>
                  </a:solidFill>
                </a:endParaRPr>
              </a:p>
            </p:txBody>
          </p:sp>
        </mc:Choice>
        <mc:Fallback xmlns="">
          <p:sp>
            <p:nvSpPr>
              <p:cNvPr id="9" name="Rectangle 8">
                <a:extLst>
                  <a:ext uri="{FF2B5EF4-FFF2-40B4-BE49-F238E27FC236}">
                    <a16:creationId xmlns:a16="http://schemas.microsoft.com/office/drawing/2014/main" id="{3738DEFF-0A9B-4C43-B5C6-634736289DDB}"/>
                  </a:ext>
                </a:extLst>
              </p:cNvPr>
              <p:cNvSpPr>
                <a:spLocks noRot="1" noChangeAspect="1" noMove="1" noResize="1" noEditPoints="1" noAdjustHandles="1" noChangeArrowheads="1" noChangeShapeType="1" noTextEdit="1"/>
              </p:cNvSpPr>
              <p:nvPr/>
            </p:nvSpPr>
            <p:spPr>
              <a:xfrm>
                <a:off x="6927995" y="1312227"/>
                <a:ext cx="4905417" cy="826440"/>
              </a:xfrm>
              <a:prstGeom prst="rect">
                <a:avLst/>
              </a:prstGeom>
              <a:blipFill>
                <a:blip r:embed="rId3"/>
                <a:stretch>
                  <a:fillRect l="-1809" t="-24242"/>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6405D861-0B1B-A148-BDD2-1833EB688EE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C578398-42D3-7A4F-873D-D12D9F4F6F80}"/>
                  </a:ext>
                </a:extLst>
              </p:cNvPr>
              <p:cNvSpPr/>
              <p:nvPr/>
            </p:nvSpPr>
            <p:spPr>
              <a:xfrm>
                <a:off x="6927995" y="2300544"/>
                <a:ext cx="5272008" cy="1152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Level 2: </a:t>
                </a:r>
                <a:endParaRPr lang="en-US" sz="2400" b="1" i="1" dirty="0">
                  <a:solidFill>
                    <a:schemeClr val="tx1"/>
                  </a:solidFill>
                  <a:latin typeface="Cambria Math" panose="02040503050406030204" pitchFamily="18" charset="0"/>
                </a:endParaRPr>
              </a:p>
              <a:p>
                <a:pPr marL="176213" indent="-176213"/>
                <a14:m>
                  <m:oMathPara xmlns:m="http://schemas.openxmlformats.org/officeDocument/2006/math">
                    <m:oMathParaPr>
                      <m:jc m:val="left"/>
                    </m:oMathParaPr>
                    <m:oMath xmlns:m="http://schemas.openxmlformats.org/officeDocument/2006/math">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𝜷</m:t>
                          </m:r>
                        </m:e>
                        <m:sub>
                          <m:r>
                            <a:rPr lang="en-US" sz="2400" b="1" i="1">
                              <a:solidFill>
                                <a:schemeClr val="tx1"/>
                              </a:solidFill>
                              <a:latin typeface="Cambria Math" panose="02040503050406030204" pitchFamily="18" charset="0"/>
                            </a:rPr>
                            <m:t>𝟎</m:t>
                          </m:r>
                          <m:r>
                            <a:rPr lang="en-US" sz="2400" b="1" i="1">
                              <a:solidFill>
                                <a:schemeClr val="tx1"/>
                              </a:solidFill>
                              <a:latin typeface="Cambria Math" panose="02040503050406030204" pitchFamily="18" charset="0"/>
                            </a:rPr>
                            <m:t>𝒊</m:t>
                          </m:r>
                        </m:sub>
                      </m:sSub>
                      <m:r>
                        <a:rPr lang="en-US" sz="2400" b="1" i="1" smtClean="0">
                          <a:solidFill>
                            <a:schemeClr val="tx1"/>
                          </a:solidFill>
                          <a:latin typeface="Cambria Math" panose="02040503050406030204" pitchFamily="18" charset="0"/>
                        </a:rPr>
                        <m:t>= </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rPr>
                            <m:t>𝟎𝟎</m:t>
                          </m:r>
                        </m:sub>
                      </m:sSub>
                      <m:r>
                        <a:rPr lang="en-US" sz="2400" b="1" i="1" smtClean="0">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𝝁</m:t>
                          </m:r>
                        </m:e>
                        <m:sub>
                          <m:r>
                            <a:rPr lang="en-US" sz="2400" b="1" i="1">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𝟏</m:t>
                          </m:r>
                        </m:sub>
                      </m:sSub>
                      <m:r>
                        <a:rPr lang="en-US" sz="2400" b="1" i="1" smtClean="0">
                          <a:solidFill>
                            <a:schemeClr val="tx1"/>
                          </a:solidFill>
                          <a:latin typeface="Cambria Math" panose="02040503050406030204" pitchFamily="18" charset="0"/>
                        </a:rPr>
                        <m:t>∗</m:t>
                      </m:r>
                      <m:d>
                        <m:dPr>
                          <m:ctrlPr>
                            <a:rPr lang="en-US" sz="2400" b="1" i="1" smtClean="0">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sub>
                              <m:r>
                                <a:rPr lang="en-US" sz="2400" b="1" i="1">
                                  <a:solidFill>
                                    <a:schemeClr val="tx1"/>
                                  </a:solidFill>
                                  <a:latin typeface="Cambria Math" panose="02040503050406030204" pitchFamily="18" charset="0"/>
                                </a:rPr>
                                <m:t>𝒊</m:t>
                              </m:r>
                            </m:sub>
                          </m:sSub>
                          <m:r>
                            <a:rPr lang="en-US" sz="2400" b="1" i="1">
                              <a:solidFill>
                                <a:schemeClr val="tx1"/>
                              </a:solidFill>
                              <a:latin typeface="Cambria Math" panose="02040503050406030204" pitchFamily="18" charset="0"/>
                            </a:rPr>
                            <m:t>−</m:t>
                          </m:r>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d>
                      <m:r>
                        <a:rPr lang="en-US" sz="2400" b="1" i="1" smtClean="0">
                          <a:solidFill>
                            <a:schemeClr val="tx1"/>
                          </a:solidFill>
                          <a:latin typeface="Cambria Math" panose="02040503050406030204" pitchFamily="18" charset="0"/>
                        </a:rPr>
                        <m:t>+</m:t>
                      </m:r>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𝒓</m:t>
                          </m:r>
                        </m:e>
                        <m:sub>
                          <m:r>
                            <a:rPr lang="en-US" sz="2400" b="1" i="1" smtClean="0">
                              <a:solidFill>
                                <a:schemeClr val="tx1"/>
                              </a:solidFill>
                              <a:latin typeface="Cambria Math" panose="02040503050406030204" pitchFamily="18" charset="0"/>
                            </a:rPr>
                            <m:t>𝟎</m:t>
                          </m:r>
                          <m:r>
                            <a:rPr lang="en-US" sz="2400" b="1" i="1" smtClean="0">
                              <a:solidFill>
                                <a:schemeClr val="tx1"/>
                              </a:solidFill>
                              <a:latin typeface="Cambria Math" panose="02040503050406030204" pitchFamily="18" charset="0"/>
                            </a:rPr>
                            <m:t>𝒊</m:t>
                          </m:r>
                        </m:sub>
                      </m:sSub>
                    </m:oMath>
                  </m:oMathPara>
                </a14:m>
                <a:endParaRPr lang="en-US" sz="2400" b="1" i="1" dirty="0">
                  <a:solidFill>
                    <a:schemeClr val="tx1"/>
                  </a:solidFill>
                  <a:latin typeface="Cambria Math" panose="02040503050406030204" pitchFamily="18" charset="0"/>
                </a:endParaRPr>
              </a:p>
              <a:p>
                <a:pPr marL="176213"/>
                <a14:m>
                  <m:oMathPara xmlns:m="http://schemas.openxmlformats.org/officeDocument/2006/math">
                    <m:oMathParaPr>
                      <m:jc m:val="left"/>
                    </m:oMathParaPr>
                    <m:oMath xmlns:m="http://schemas.openxmlformats.org/officeDocument/2006/math">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𝜷</m:t>
                          </m:r>
                        </m:e>
                        <m:sub>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a:solidFill>
                                <a:schemeClr val="tx1"/>
                              </a:solidFill>
                              <a:latin typeface="Cambria Math" panose="02040503050406030204" pitchFamily="18" charset="0"/>
                            </a:rPr>
                            <m:t>𝒊</m:t>
                          </m:r>
                        </m:sub>
                      </m:sSub>
                      <m:r>
                        <a:rPr lang="en-US" sz="2400" b="1" i="1">
                          <a:solidFill>
                            <a:schemeClr val="tx1"/>
                          </a:solidFill>
                          <a:latin typeface="Cambria Math" panose="02040503050406030204" pitchFamily="18" charset="0"/>
                        </a:rPr>
                        <m:t>= </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a:solidFill>
                                <a:schemeClr val="tx1"/>
                              </a:solidFill>
                              <a:latin typeface="Cambria Math" panose="02040503050406030204" pitchFamily="18" charset="0"/>
                            </a:rPr>
                            <m:t>𝟎</m:t>
                          </m:r>
                        </m:sub>
                      </m:sSub>
                      <m:r>
                        <a:rPr lang="en-US" sz="2400" b="1" i="1">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𝝁</m:t>
                          </m:r>
                        </m:e>
                        <m:sub>
                          <m:r>
                            <a:rPr lang="en-US" sz="2400" b="1" i="1" smtClean="0">
                              <a:solidFill>
                                <a:schemeClr val="tx1"/>
                              </a:solidFill>
                              <a:latin typeface="Cambria Math" panose="02040503050406030204" pitchFamily="18" charset="0"/>
                              <a:ea typeface="Cambria Math" panose="02040503050406030204" pitchFamily="18" charset="0"/>
                            </a:rPr>
                            <m:t>𝟏</m:t>
                          </m:r>
                          <m:r>
                            <a:rPr lang="en-US" sz="2400" b="1" i="1">
                              <a:solidFill>
                                <a:schemeClr val="tx1"/>
                              </a:solidFill>
                              <a:latin typeface="Cambria Math" panose="02040503050406030204" pitchFamily="18" charset="0"/>
                            </a:rPr>
                            <m:t>𝟏</m:t>
                          </m:r>
                        </m:sub>
                      </m:sSub>
                      <m:r>
                        <a:rPr lang="en-US" sz="2400" b="1" i="1">
                          <a:solidFill>
                            <a:schemeClr val="tx1"/>
                          </a:solidFill>
                          <a:latin typeface="Cambria Math" panose="02040503050406030204" pitchFamily="18" charset="0"/>
                        </a:rPr>
                        <m:t>∗</m:t>
                      </m:r>
                      <m:d>
                        <m:dPr>
                          <m:ctrlPr>
                            <a:rPr lang="en-US" sz="2400" b="1" i="1">
                              <a:solidFill>
                                <a:schemeClr val="tx1"/>
                              </a:solidFill>
                              <a:latin typeface="Cambria Math" panose="02040503050406030204" pitchFamily="18" charset="0"/>
                            </a:rPr>
                          </m:ctrlPr>
                        </m:dPr>
                        <m:e>
                          <m:sSub>
                            <m:sSubPr>
                              <m:ctrlPr>
                                <a:rPr lang="en-US" sz="2400" b="1" i="1">
                                  <a:solidFill>
                                    <a:schemeClr val="tx1"/>
                                  </a:solidFill>
                                  <a:latin typeface="Cambria Math" panose="02040503050406030204" pitchFamily="18" charset="0"/>
                                </a:rPr>
                              </m:ctrlPr>
                            </m:sSubPr>
                            <m:e>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sub>
                              <m:r>
                                <a:rPr lang="en-US" sz="2400" b="1" i="1">
                                  <a:solidFill>
                                    <a:schemeClr val="tx1"/>
                                  </a:solidFill>
                                  <a:latin typeface="Cambria Math" panose="02040503050406030204" pitchFamily="18" charset="0"/>
                                </a:rPr>
                                <m:t>𝒊</m:t>
                              </m:r>
                            </m:sub>
                          </m:sSub>
                          <m:r>
                            <a:rPr lang="en-US" sz="2400" b="1" i="1">
                              <a:solidFill>
                                <a:schemeClr val="tx1"/>
                              </a:solidFill>
                              <a:latin typeface="Cambria Math" panose="02040503050406030204" pitchFamily="18" charset="0"/>
                            </a:rPr>
                            <m:t>−</m:t>
                          </m:r>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rPr>
                                <m:t>𝑿</m:t>
                              </m:r>
                            </m:e>
                          </m:acc>
                        </m:e>
                      </m:d>
                      <m:r>
                        <a:rPr lang="en-US" sz="2400" b="1" i="1">
                          <a:solidFill>
                            <a:schemeClr val="tx1"/>
                          </a:solidFill>
                          <a:latin typeface="Cambria Math" panose="02040503050406030204" pitchFamily="18" charset="0"/>
                        </a:rPr>
                        <m:t>+</m:t>
                      </m:r>
                      <m:sSub>
                        <m:sSubPr>
                          <m:ctrlPr>
                            <a:rPr lang="en-US" sz="2400" b="1"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𝒓</m:t>
                          </m:r>
                        </m:e>
                        <m:sub>
                          <m:r>
                            <a:rPr lang="en-US" sz="2400" b="1" i="1">
                              <a:solidFill>
                                <a:schemeClr val="tx1"/>
                              </a:solidFill>
                              <a:latin typeface="Cambria Math" panose="02040503050406030204" pitchFamily="18" charset="0"/>
                            </a:rPr>
                            <m:t>𝟎</m:t>
                          </m:r>
                          <m:r>
                            <a:rPr lang="en-US" sz="2400" b="1" i="1">
                              <a:solidFill>
                                <a:schemeClr val="tx1"/>
                              </a:solidFill>
                              <a:latin typeface="Cambria Math" panose="02040503050406030204" pitchFamily="18" charset="0"/>
                            </a:rPr>
                            <m:t>𝒊</m:t>
                          </m:r>
                        </m:sub>
                      </m:sSub>
                    </m:oMath>
                  </m:oMathPara>
                </a14:m>
                <a:endParaRPr lang="en-US" sz="2400" b="1" dirty="0">
                  <a:solidFill>
                    <a:schemeClr val="tx1"/>
                  </a:solidFill>
                </a:endParaRPr>
              </a:p>
            </p:txBody>
          </p:sp>
        </mc:Choice>
        <mc:Fallback xmlns="">
          <p:sp>
            <p:nvSpPr>
              <p:cNvPr id="11" name="Rectangle 10">
                <a:extLst>
                  <a:ext uri="{FF2B5EF4-FFF2-40B4-BE49-F238E27FC236}">
                    <a16:creationId xmlns:a16="http://schemas.microsoft.com/office/drawing/2014/main" id="{BC578398-42D3-7A4F-873D-D12D9F4F6F80}"/>
                  </a:ext>
                </a:extLst>
              </p:cNvPr>
              <p:cNvSpPr>
                <a:spLocks noRot="1" noChangeAspect="1" noMove="1" noResize="1" noEditPoints="1" noAdjustHandles="1" noChangeArrowheads="1" noChangeShapeType="1" noTextEdit="1"/>
              </p:cNvSpPr>
              <p:nvPr/>
            </p:nvSpPr>
            <p:spPr>
              <a:xfrm>
                <a:off x="6927995" y="2300544"/>
                <a:ext cx="5272008" cy="1152426"/>
              </a:xfrm>
              <a:prstGeom prst="rect">
                <a:avLst/>
              </a:prstGeom>
              <a:blipFill>
                <a:blip r:embed="rId4"/>
                <a:stretch>
                  <a:fillRect l="-1683" t="-5435" b="-978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AE49B0E-43A8-4349-B641-81728B524A52}"/>
                  </a:ext>
                </a:extLst>
              </p:cNvPr>
              <p:cNvSpPr/>
              <p:nvPr/>
            </p:nvSpPr>
            <p:spPr>
              <a:xfrm>
                <a:off x="4184542" y="3567954"/>
                <a:ext cx="7648870" cy="2569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Cambria Math" panose="02040503050406030204" pitchFamily="18" charset="0"/>
                          </a:rPr>
                          <m:t>𝜷</m:t>
                        </m:r>
                      </m:e>
                      <m:sub>
                        <m:r>
                          <a:rPr lang="en-US" sz="2000" b="1" i="1">
                            <a:solidFill>
                              <a:schemeClr val="tx1"/>
                            </a:solidFill>
                            <a:latin typeface="Cambria Math" panose="02040503050406030204" pitchFamily="18" charset="0"/>
                          </a:rPr>
                          <m:t>𝟎</m:t>
                        </m:r>
                        <m:r>
                          <a:rPr lang="en-US" sz="2000" b="1" i="1">
                            <a:solidFill>
                              <a:schemeClr val="tx1"/>
                            </a:solidFill>
                            <a:latin typeface="Cambria Math" panose="02040503050406030204" pitchFamily="18" charset="0"/>
                          </a:rPr>
                          <m:t>𝒊</m:t>
                        </m:r>
                      </m:sub>
                    </m:sSub>
                  </m:oMath>
                </a14:m>
                <a:r>
                  <a:rPr lang="en-US" sz="2300" dirty="0">
                    <a:solidFill>
                      <a:schemeClr val="tx1"/>
                    </a:solidFill>
                  </a:rPr>
                  <a:t> = average levels of Y for person </a:t>
                </a:r>
                <a:r>
                  <a:rPr lang="en-US" sz="2300" i="1" dirty="0" err="1">
                    <a:solidFill>
                      <a:schemeClr val="tx1"/>
                    </a:solidFill>
                  </a:rPr>
                  <a:t>i</a:t>
                </a:r>
                <a:r>
                  <a:rPr lang="en-US" sz="2300" i="1" dirty="0">
                    <a:solidFill>
                      <a:schemeClr val="tx1"/>
                    </a:solidFill>
                  </a:rPr>
                  <a:t> </a:t>
                </a:r>
                <a:r>
                  <a:rPr lang="en-US" sz="2300" dirty="0">
                    <a:solidFill>
                      <a:schemeClr val="tx1"/>
                    </a:solidFill>
                  </a:rPr>
                  <a:t>across beeps </a:t>
                </a:r>
                <a:r>
                  <a:rPr lang="en-US" sz="2300" i="1" dirty="0">
                    <a:solidFill>
                      <a:schemeClr val="tx1"/>
                    </a:solidFill>
                  </a:rPr>
                  <a:t>b</a:t>
                </a:r>
                <a:r>
                  <a:rPr lang="en-US" sz="2300" dirty="0">
                    <a:solidFill>
                      <a:schemeClr val="tx1"/>
                    </a:solidFill>
                  </a:rPr>
                  <a:t>. </a:t>
                </a:r>
              </a:p>
              <a:p>
                <a14:m>
                  <m:oMath xmlns:m="http://schemas.openxmlformats.org/officeDocument/2006/math">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Cambria Math" panose="02040503050406030204" pitchFamily="18" charset="0"/>
                          </a:rPr>
                          <m:t>𝜷</m:t>
                        </m:r>
                      </m:e>
                      <m:sub>
                        <m:r>
                          <a:rPr lang="en-US" sz="2000" b="1" i="1">
                            <a:solidFill>
                              <a:schemeClr val="tx1"/>
                            </a:solidFill>
                            <a:latin typeface="Cambria Math" panose="02040503050406030204" pitchFamily="18" charset="0"/>
                            <a:ea typeface="Cambria Math" panose="02040503050406030204" pitchFamily="18" charset="0"/>
                          </a:rPr>
                          <m:t>𝟏</m:t>
                        </m:r>
                        <m:r>
                          <a:rPr lang="en-US" sz="2000" b="1" i="1">
                            <a:solidFill>
                              <a:schemeClr val="tx1"/>
                            </a:solidFill>
                            <a:latin typeface="Cambria Math" panose="02040503050406030204" pitchFamily="18" charset="0"/>
                          </a:rPr>
                          <m:t>𝒊</m:t>
                        </m:r>
                      </m:sub>
                    </m:sSub>
                  </m:oMath>
                </a14:m>
                <a:r>
                  <a:rPr lang="en-US" sz="2300" dirty="0">
                    <a:solidFill>
                      <a:schemeClr val="tx1"/>
                    </a:solidFill>
                  </a:rPr>
                  <a:t> = average change in Y as a function of within-person deviations in X for person </a:t>
                </a:r>
                <a:r>
                  <a:rPr lang="en-US" sz="2300" i="1" dirty="0" err="1">
                    <a:solidFill>
                      <a:schemeClr val="tx1"/>
                    </a:solidFill>
                  </a:rPr>
                  <a:t>i</a:t>
                </a:r>
                <a:r>
                  <a:rPr lang="en-US" sz="2300" i="1" dirty="0">
                    <a:solidFill>
                      <a:schemeClr val="tx1"/>
                    </a:solidFill>
                  </a:rPr>
                  <a:t> </a:t>
                </a:r>
                <a:r>
                  <a:rPr lang="en-US" sz="2300" dirty="0">
                    <a:solidFill>
                      <a:schemeClr val="tx1"/>
                    </a:solidFill>
                  </a:rPr>
                  <a:t>across beeps </a:t>
                </a:r>
                <a:r>
                  <a:rPr lang="en-US" sz="2300" i="1" dirty="0">
                    <a:solidFill>
                      <a:schemeClr val="tx1"/>
                    </a:solidFill>
                  </a:rPr>
                  <a:t>b</a:t>
                </a:r>
                <a:r>
                  <a:rPr lang="en-US" sz="2300" dirty="0">
                    <a:solidFill>
                      <a:schemeClr val="tx1"/>
                    </a:solidFill>
                  </a:rPr>
                  <a:t>. </a:t>
                </a:r>
              </a:p>
              <a:p>
                <a:endParaRPr lang="en-US" sz="1050" dirty="0">
                  <a:solidFill>
                    <a:schemeClr val="tx1"/>
                  </a:solidFill>
                </a:endParaRPr>
              </a:p>
              <a:p>
                <a14:m>
                  <m:oMath xmlns:m="http://schemas.openxmlformats.org/officeDocument/2006/math">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𝒓</m:t>
                        </m:r>
                      </m:e>
                      <m:sub>
                        <m:r>
                          <a:rPr lang="en-US" sz="2000" b="1" i="1">
                            <a:solidFill>
                              <a:schemeClr val="tx1"/>
                            </a:solidFill>
                            <a:latin typeface="Cambria Math" panose="02040503050406030204" pitchFamily="18" charset="0"/>
                          </a:rPr>
                          <m:t>𝟎</m:t>
                        </m:r>
                        <m:r>
                          <a:rPr lang="en-US" sz="2000" b="1" i="1">
                            <a:solidFill>
                              <a:schemeClr val="tx1"/>
                            </a:solidFill>
                            <a:latin typeface="Cambria Math" panose="02040503050406030204" pitchFamily="18" charset="0"/>
                          </a:rPr>
                          <m:t>𝒊</m:t>
                        </m:r>
                      </m:sub>
                    </m:sSub>
                  </m:oMath>
                </a14:m>
                <a:r>
                  <a:rPr lang="en-US" sz="2300" dirty="0">
                    <a:solidFill>
                      <a:schemeClr val="tx1"/>
                    </a:solidFill>
                  </a:rPr>
                  <a:t> = deviations from average levels of </a:t>
                </a:r>
                <a:r>
                  <a:rPr lang="en-US" sz="2300" i="1" dirty="0">
                    <a:solidFill>
                      <a:schemeClr val="tx1"/>
                    </a:solidFill>
                  </a:rPr>
                  <a:t>Y </a:t>
                </a:r>
                <a:r>
                  <a:rPr lang="en-US" sz="2300" dirty="0">
                    <a:solidFill>
                      <a:schemeClr val="tx1"/>
                    </a:solidFill>
                  </a:rPr>
                  <a:t>for person </a:t>
                </a:r>
                <a:r>
                  <a:rPr lang="en-US" sz="2300" i="1" dirty="0" err="1">
                    <a:solidFill>
                      <a:schemeClr val="tx1"/>
                    </a:solidFill>
                  </a:rPr>
                  <a:t>i</a:t>
                </a:r>
                <a:r>
                  <a:rPr lang="en-US" sz="2300" i="1" dirty="0">
                    <a:solidFill>
                      <a:schemeClr val="tx1"/>
                    </a:solidFill>
                  </a:rPr>
                  <a:t> </a:t>
                </a:r>
                <a:r>
                  <a:rPr lang="en-US" sz="2300" dirty="0">
                    <a:solidFill>
                      <a:schemeClr val="tx1"/>
                    </a:solidFill>
                  </a:rPr>
                  <a:t>across beeps</a:t>
                </a:r>
                <a:r>
                  <a:rPr lang="en-US" sz="2300" i="1" dirty="0">
                    <a:solidFill>
                      <a:schemeClr val="tx1"/>
                    </a:solidFill>
                  </a:rPr>
                  <a:t> b</a:t>
                </a:r>
              </a:p>
              <a:p>
                <a14:m>
                  <m:oMath xmlns:m="http://schemas.openxmlformats.org/officeDocument/2006/math">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𝒓</m:t>
                        </m:r>
                      </m:e>
                      <m:sub>
                        <m:r>
                          <a:rPr lang="en-US" sz="2000" b="1" i="1">
                            <a:solidFill>
                              <a:schemeClr val="tx1"/>
                            </a:solidFill>
                            <a:latin typeface="Cambria Math" panose="02040503050406030204" pitchFamily="18" charset="0"/>
                          </a:rPr>
                          <m:t>𝟎</m:t>
                        </m:r>
                        <m:r>
                          <a:rPr lang="en-US" sz="2000" b="1" i="1">
                            <a:solidFill>
                              <a:schemeClr val="tx1"/>
                            </a:solidFill>
                            <a:latin typeface="Cambria Math" panose="02040503050406030204" pitchFamily="18" charset="0"/>
                          </a:rPr>
                          <m:t>𝒊</m:t>
                        </m:r>
                      </m:sub>
                    </m:sSub>
                  </m:oMath>
                </a14:m>
                <a:r>
                  <a:rPr lang="en-US" sz="2300" i="1" dirty="0">
                    <a:solidFill>
                      <a:schemeClr val="tx1"/>
                    </a:solidFill>
                  </a:rPr>
                  <a:t> =</a:t>
                </a:r>
                <a:r>
                  <a:rPr lang="en-US" sz="2300" dirty="0">
                    <a:solidFill>
                      <a:schemeClr val="tx1"/>
                    </a:solidFill>
                  </a:rPr>
                  <a:t>deviations in change in Y as a function of deviations in within-person levels of X for person </a:t>
                </a:r>
                <a:r>
                  <a:rPr lang="en-US" sz="2300" i="1" dirty="0" err="1">
                    <a:solidFill>
                      <a:schemeClr val="tx1"/>
                    </a:solidFill>
                  </a:rPr>
                  <a:t>i</a:t>
                </a:r>
                <a:r>
                  <a:rPr lang="en-US" sz="2300" dirty="0">
                    <a:solidFill>
                      <a:schemeClr val="tx1"/>
                    </a:solidFill>
                  </a:rPr>
                  <a:t> across beeps </a:t>
                </a:r>
                <a:r>
                  <a:rPr lang="en-US" sz="2300" i="1" dirty="0">
                    <a:solidFill>
                      <a:schemeClr val="tx1"/>
                    </a:solidFill>
                  </a:rPr>
                  <a:t>b</a:t>
                </a:r>
                <a:r>
                  <a:rPr lang="en-US" sz="2300" dirty="0">
                    <a:solidFill>
                      <a:schemeClr val="tx1"/>
                    </a:solidFill>
                  </a:rPr>
                  <a:t>.</a:t>
                </a:r>
                <a:endParaRPr lang="en-US" sz="2300" i="1" dirty="0">
                  <a:solidFill>
                    <a:schemeClr val="tx1"/>
                  </a:solidFill>
                </a:endParaRPr>
              </a:p>
            </p:txBody>
          </p:sp>
        </mc:Choice>
        <mc:Fallback xmlns="">
          <p:sp>
            <p:nvSpPr>
              <p:cNvPr id="12" name="Rectangle 11">
                <a:extLst>
                  <a:ext uri="{FF2B5EF4-FFF2-40B4-BE49-F238E27FC236}">
                    <a16:creationId xmlns:a16="http://schemas.microsoft.com/office/drawing/2014/main" id="{AAE49B0E-43A8-4349-B641-81728B524A52}"/>
                  </a:ext>
                </a:extLst>
              </p:cNvPr>
              <p:cNvSpPr>
                <a:spLocks noRot="1" noChangeAspect="1" noMove="1" noResize="1" noEditPoints="1" noAdjustHandles="1" noChangeArrowheads="1" noChangeShapeType="1" noTextEdit="1"/>
              </p:cNvSpPr>
              <p:nvPr/>
            </p:nvSpPr>
            <p:spPr>
              <a:xfrm>
                <a:off x="4184542" y="3567954"/>
                <a:ext cx="7648870" cy="2569375"/>
              </a:xfrm>
              <a:prstGeom prst="rect">
                <a:avLst/>
              </a:prstGeom>
              <a:blipFill>
                <a:blip r:embed="rId5"/>
                <a:stretch>
                  <a:fillRect l="-1161" t="-3922" b="-7843"/>
                </a:stretch>
              </a:blipFill>
              <a:ln>
                <a:noFill/>
              </a:ln>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34574A4-3FB3-6F23-7D08-7A942758DB4F}"/>
              </a:ext>
            </a:extLst>
          </p:cNvPr>
          <p:cNvSpPr/>
          <p:nvPr/>
        </p:nvSpPr>
        <p:spPr>
          <a:xfrm>
            <a:off x="6400800" y="6462793"/>
            <a:ext cx="5625885" cy="39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See </a:t>
            </a:r>
            <a:r>
              <a:rPr lang="en-US" dirty="0">
                <a:solidFill>
                  <a:schemeClr val="tx1"/>
                </a:solidFill>
                <a:hlinkClick r:id="rId6"/>
              </a:rPr>
              <a:t>Gordon (2018)</a:t>
            </a:r>
            <a:r>
              <a:rPr lang="en-US" dirty="0">
                <a:solidFill>
                  <a:schemeClr val="tx1"/>
                </a:solidFill>
              </a:rPr>
              <a:t> for a tutorial PDF</a:t>
            </a:r>
          </a:p>
        </p:txBody>
      </p:sp>
    </p:spTree>
    <p:extLst>
      <p:ext uri="{BB962C8B-B14F-4D97-AF65-F5344CB8AC3E}">
        <p14:creationId xmlns:p14="http://schemas.microsoft.com/office/powerpoint/2010/main" val="69596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BF152E-D0C3-7E42-84E1-31D5EF1A4970}"/>
              </a:ext>
            </a:extLst>
          </p:cNvPr>
          <p:cNvSpPr/>
          <p:nvPr/>
        </p:nvSpPr>
        <p:spPr>
          <a:xfrm>
            <a:off x="137786"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GSOEP</a:t>
            </a:r>
          </a:p>
        </p:txBody>
      </p:sp>
      <p:sp>
        <p:nvSpPr>
          <p:cNvPr id="4" name="Rectangle 3">
            <a:extLst>
              <a:ext uri="{FF2B5EF4-FFF2-40B4-BE49-F238E27FC236}">
                <a16:creationId xmlns:a16="http://schemas.microsoft.com/office/drawing/2014/main" id="{3E8C0AC1-A35E-3F4B-9702-352337538C48}"/>
              </a:ext>
            </a:extLst>
          </p:cNvPr>
          <p:cNvSpPr/>
          <p:nvPr/>
        </p:nvSpPr>
        <p:spPr>
          <a:xfrm>
            <a:off x="2597585"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HILDA</a:t>
            </a:r>
          </a:p>
        </p:txBody>
      </p:sp>
      <p:sp>
        <p:nvSpPr>
          <p:cNvPr id="5" name="Rectangle 4">
            <a:extLst>
              <a:ext uri="{FF2B5EF4-FFF2-40B4-BE49-F238E27FC236}">
                <a16:creationId xmlns:a16="http://schemas.microsoft.com/office/drawing/2014/main" id="{18ECAA96-E6B2-EC49-9656-F69C4A8FCF30}"/>
              </a:ext>
            </a:extLst>
          </p:cNvPr>
          <p:cNvSpPr/>
          <p:nvPr/>
        </p:nvSpPr>
        <p:spPr>
          <a:xfrm>
            <a:off x="7517183"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BHPS</a:t>
            </a:r>
          </a:p>
        </p:txBody>
      </p:sp>
      <p:sp>
        <p:nvSpPr>
          <p:cNvPr id="6" name="Rectangle 5">
            <a:extLst>
              <a:ext uri="{FF2B5EF4-FFF2-40B4-BE49-F238E27FC236}">
                <a16:creationId xmlns:a16="http://schemas.microsoft.com/office/drawing/2014/main" id="{45865BF2-1F6B-3A48-ACFF-AB8A6D9B40C8}"/>
              </a:ext>
            </a:extLst>
          </p:cNvPr>
          <p:cNvSpPr/>
          <p:nvPr/>
        </p:nvSpPr>
        <p:spPr>
          <a:xfrm>
            <a:off x="9976981"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LISS</a:t>
            </a:r>
          </a:p>
        </p:txBody>
      </p:sp>
      <p:sp>
        <p:nvSpPr>
          <p:cNvPr id="7" name="Rectangle 6">
            <a:extLst>
              <a:ext uri="{FF2B5EF4-FFF2-40B4-BE49-F238E27FC236}">
                <a16:creationId xmlns:a16="http://schemas.microsoft.com/office/drawing/2014/main" id="{75D01248-12F0-7746-9779-CD2D193A8A13}"/>
              </a:ext>
            </a:extLst>
          </p:cNvPr>
          <p:cNvSpPr/>
          <p:nvPr/>
        </p:nvSpPr>
        <p:spPr>
          <a:xfrm>
            <a:off x="5057384"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SHP</a:t>
            </a:r>
          </a:p>
        </p:txBody>
      </p:sp>
      <p:sp>
        <p:nvSpPr>
          <p:cNvPr id="8" name="Rectangle 7">
            <a:extLst>
              <a:ext uri="{FF2B5EF4-FFF2-40B4-BE49-F238E27FC236}">
                <a16:creationId xmlns:a16="http://schemas.microsoft.com/office/drawing/2014/main" id="{ED0576C2-62E6-D648-891C-7876A5E5AF72}"/>
              </a:ext>
            </a:extLst>
          </p:cNvPr>
          <p:cNvSpPr/>
          <p:nvPr/>
        </p:nvSpPr>
        <p:spPr>
          <a:xfrm>
            <a:off x="280270" y="1909247"/>
            <a:ext cx="4634630" cy="8392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pitchFamily="2" charset="0"/>
              </a:rPr>
              <a:t>Multilevel VAR(1) Models</a:t>
            </a:r>
          </a:p>
        </p:txBody>
      </p:sp>
      <p:sp>
        <p:nvSpPr>
          <p:cNvPr id="9" name="Rectangle 8">
            <a:extLst>
              <a:ext uri="{FF2B5EF4-FFF2-40B4-BE49-F238E27FC236}">
                <a16:creationId xmlns:a16="http://schemas.microsoft.com/office/drawing/2014/main" id="{C444EB26-10C8-0546-873A-08D0317D50B4}"/>
              </a:ext>
            </a:extLst>
          </p:cNvPr>
          <p:cNvSpPr/>
          <p:nvPr/>
        </p:nvSpPr>
        <p:spPr>
          <a:xfrm>
            <a:off x="6921847" y="2061941"/>
            <a:ext cx="2847613" cy="959214"/>
          </a:xfrm>
          <a:prstGeom prst="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Between-Person Effects </a:t>
            </a:r>
          </a:p>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(Level 2)</a:t>
            </a:r>
          </a:p>
        </p:txBody>
      </p:sp>
      <p:sp>
        <p:nvSpPr>
          <p:cNvPr id="10" name="Rectangle 9">
            <a:extLst>
              <a:ext uri="{FF2B5EF4-FFF2-40B4-BE49-F238E27FC236}">
                <a16:creationId xmlns:a16="http://schemas.microsoft.com/office/drawing/2014/main" id="{E34CDB8E-959B-604A-A84D-5B14A1A5B0DC}"/>
              </a:ext>
            </a:extLst>
          </p:cNvPr>
          <p:cNvSpPr/>
          <p:nvPr/>
        </p:nvSpPr>
        <p:spPr>
          <a:xfrm>
            <a:off x="6921848" y="3230147"/>
            <a:ext cx="2847613" cy="959214"/>
          </a:xfrm>
          <a:prstGeom prst="rect">
            <a:avLst/>
          </a:prstGeom>
          <a:solidFill>
            <a:srgbClr val="C0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Within-Person Effects </a:t>
            </a:r>
          </a:p>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(Level 1)</a:t>
            </a:r>
          </a:p>
        </p:txBody>
      </p:sp>
      <p:sp>
        <p:nvSpPr>
          <p:cNvPr id="11" name="Rectangle 10">
            <a:extLst>
              <a:ext uri="{FF2B5EF4-FFF2-40B4-BE49-F238E27FC236}">
                <a16:creationId xmlns:a16="http://schemas.microsoft.com/office/drawing/2014/main" id="{E0354038-EFB9-8E40-A3DF-A11CEB9CE317}"/>
              </a:ext>
            </a:extLst>
          </p:cNvPr>
          <p:cNvSpPr/>
          <p:nvPr/>
        </p:nvSpPr>
        <p:spPr>
          <a:xfrm>
            <a:off x="6921848" y="4393547"/>
            <a:ext cx="2847613" cy="959214"/>
          </a:xfrm>
          <a:prstGeom prst="rect">
            <a:avLst/>
          </a:prstGeom>
          <a:solidFill>
            <a:srgbClr val="C0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Person-Specific Effects </a:t>
            </a:r>
          </a:p>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(Level 2 random effects)</a:t>
            </a:r>
          </a:p>
        </p:txBody>
      </p:sp>
      <p:sp>
        <p:nvSpPr>
          <p:cNvPr id="12" name="Rectangle 11">
            <a:extLst>
              <a:ext uri="{FF2B5EF4-FFF2-40B4-BE49-F238E27FC236}">
                <a16:creationId xmlns:a16="http://schemas.microsoft.com/office/drawing/2014/main" id="{83B06864-5D86-B443-85FA-D73699ACA2DC}"/>
              </a:ext>
            </a:extLst>
          </p:cNvPr>
          <p:cNvSpPr/>
          <p:nvPr/>
        </p:nvSpPr>
        <p:spPr>
          <a:xfrm>
            <a:off x="5565847" y="6368143"/>
            <a:ext cx="6626153"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A5CD8B4-88A4-EA4D-94B2-C14D1B68C726}"/>
                  </a:ext>
                </a:extLst>
              </p:cNvPr>
              <p:cNvSpPr/>
              <p:nvPr/>
            </p:nvSpPr>
            <p:spPr>
              <a:xfrm>
                <a:off x="295034" y="2712830"/>
                <a:ext cx="6441440" cy="485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ambria Math" panose="02040503050406030204" pitchFamily="18" charset="0"/>
                  </a:rPr>
                  <a:t>Level 1: </a:t>
                </a: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𝑌</m:t>
                        </m:r>
                      </m:e>
                      <m:sub>
                        <m:r>
                          <a:rPr lang="en-US" sz="2000" b="0" i="1" smtClean="0">
                            <a:solidFill>
                              <a:schemeClr val="tx1"/>
                            </a:solidFill>
                            <a:latin typeface="Cambria Math" panose="02040503050406030204" pitchFamily="18" charset="0"/>
                          </a:rPr>
                          <m:t>𝑝𝑡𝑗</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𝑝𝑗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rPr>
                          <m:t>𝑝𝑗</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oMath>
                </a14:m>
                <a:r>
                  <a:rPr lang="en-US" sz="2000" dirty="0">
                    <a:solidFill>
                      <a:schemeClr val="tx1"/>
                    </a:solidFill>
                    <a:latin typeface="Helvetica" pitchFamily="2" charset="0"/>
                  </a:rPr>
                  <a:t>… </a:t>
                </a:r>
                <a14:m>
                  <m:oMath xmlns:m="http://schemas.openxmlformats.org/officeDocument/2006/math">
                    <m:r>
                      <a:rPr lang="en-US" sz="2000" b="0" i="0" smtClean="0">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ea typeface="Cambria Math" panose="02040503050406030204" pitchFamily="18" charset="0"/>
                          </a:rPr>
                          <m:t>𝑘</m:t>
                        </m:r>
                        <m:r>
                          <a:rPr lang="en-US" sz="2000" i="1">
                            <a:solidFill>
                              <a:schemeClr val="tx1"/>
                            </a:solidFill>
                            <a:latin typeface="Cambria Math" panose="02040503050406030204" pitchFamily="18" charset="0"/>
                          </a:rPr>
                          <m:t>𝑝𝑗</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𝑡</m:t>
                        </m:r>
                        <m:r>
                          <a:rPr lang="en-US" sz="2000" i="1">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𝜀</m:t>
                        </m:r>
                      </m:e>
                      <m:sub>
                        <m:r>
                          <a:rPr lang="en-US" sz="2000" b="0" i="1" smtClean="0">
                            <a:solidFill>
                              <a:schemeClr val="tx1"/>
                            </a:solidFill>
                            <a:latin typeface="Cambria Math" panose="02040503050406030204" pitchFamily="18" charset="0"/>
                          </a:rPr>
                          <m:t>𝑝𝑡𝑗</m:t>
                        </m:r>
                      </m:sub>
                    </m:sSub>
                  </m:oMath>
                </a14:m>
                <a:endParaRPr lang="en-US" sz="2000" dirty="0">
                  <a:solidFill>
                    <a:schemeClr val="tx1"/>
                  </a:solidFill>
                  <a:latin typeface="Helvetica" pitchFamily="2" charset="0"/>
                </a:endParaRPr>
              </a:p>
            </p:txBody>
          </p:sp>
        </mc:Choice>
        <mc:Fallback xmlns="">
          <p:sp>
            <p:nvSpPr>
              <p:cNvPr id="13" name="Rectangle 12">
                <a:extLst>
                  <a:ext uri="{FF2B5EF4-FFF2-40B4-BE49-F238E27FC236}">
                    <a16:creationId xmlns:a16="http://schemas.microsoft.com/office/drawing/2014/main" id="{6A5CD8B4-88A4-EA4D-94B2-C14D1B68C726}"/>
                  </a:ext>
                </a:extLst>
              </p:cNvPr>
              <p:cNvSpPr>
                <a:spLocks noRot="1" noChangeAspect="1" noMove="1" noResize="1" noEditPoints="1" noAdjustHandles="1" noChangeArrowheads="1" noChangeShapeType="1" noTextEdit="1"/>
              </p:cNvSpPr>
              <p:nvPr/>
            </p:nvSpPr>
            <p:spPr>
              <a:xfrm>
                <a:off x="295034" y="2712830"/>
                <a:ext cx="6441440" cy="485690"/>
              </a:xfrm>
              <a:prstGeom prst="rect">
                <a:avLst/>
              </a:prstGeom>
              <a:blipFill>
                <a:blip r:embed="rId2"/>
                <a:stretch>
                  <a:fillRect l="-984" t="-30000" b="-4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8F8B882-A6F6-894C-B02C-4D06E831E336}"/>
                  </a:ext>
                </a:extLst>
              </p:cNvPr>
              <p:cNvSpPr/>
              <p:nvPr/>
            </p:nvSpPr>
            <p:spPr>
              <a:xfrm>
                <a:off x="280270" y="3304683"/>
                <a:ext cx="6441440" cy="699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ambria Math" panose="02040503050406030204" pitchFamily="18" charset="0"/>
                  </a:rPr>
                  <a:t>Level 2:</a:t>
                </a:r>
              </a:p>
              <a:p>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𝑝𝑗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00</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i="1">
                            <a:solidFill>
                              <a:schemeClr val="tx1"/>
                            </a:solidFill>
                            <a:latin typeface="Cambria Math" panose="02040503050406030204" pitchFamily="18" charset="0"/>
                            <a:ea typeface="Cambria Math" panose="02040503050406030204" pitchFamily="18" charset="0"/>
                          </a:rPr>
                          <m:t>01</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𝑝</m:t>
                        </m:r>
                      </m:sub>
                    </m:sSub>
                    <m:r>
                      <a:rPr lang="en-US" sz="2000" b="0" i="1" smtClean="0">
                        <a:solidFill>
                          <a:schemeClr val="tx1"/>
                        </a:solidFill>
                        <a:latin typeface="Cambria Math" panose="02040503050406030204" pitchFamily="18" charset="0"/>
                      </a:rPr>
                      <m:t>+</m:t>
                    </m:r>
                  </m:oMath>
                </a14:m>
                <a:r>
                  <a:rPr lang="en-US" sz="2000" dirty="0">
                    <a:solidFill>
                      <a:schemeClr val="tx1"/>
                    </a:solidFill>
                    <a:latin typeface="Helvetica" pitchFamily="2" charset="0"/>
                  </a:rPr>
                  <a:t>… </a:t>
                </a:r>
                <a14:m>
                  <m:oMath xmlns:m="http://schemas.openxmlformats.org/officeDocument/2006/math">
                    <m:r>
                      <a:rPr lang="en-US" sz="2000" b="0" i="0"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i="1">
                            <a:solidFill>
                              <a:schemeClr val="tx1"/>
                            </a:solidFill>
                            <a:latin typeface="Cambria Math" panose="02040503050406030204" pitchFamily="18" charset="0"/>
                            <a:ea typeface="Cambria Math" panose="02040503050406030204" pitchFamily="18" charset="0"/>
                          </a:rPr>
                          <m:t>01</m:t>
                        </m:r>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b="0" i="1" smtClean="0">
                            <a:solidFill>
                              <a:schemeClr val="tx1"/>
                            </a:solidFill>
                            <a:latin typeface="Cambria Math" panose="02040503050406030204" pitchFamily="18" charset="0"/>
                          </a:rPr>
                          <m:t>𝑘</m:t>
                        </m:r>
                        <m:r>
                          <a:rPr lang="en-US" sz="2000" i="1">
                            <a:solidFill>
                              <a:schemeClr val="tx1"/>
                            </a:solidFill>
                            <a:latin typeface="Cambria Math" panose="02040503050406030204" pitchFamily="18" charset="0"/>
                          </a:rPr>
                          <m:t>𝑝</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𝑝𝑗</m:t>
                        </m:r>
                      </m:sub>
                    </m:sSub>
                  </m:oMath>
                </a14:m>
                <a:endParaRPr lang="en-US" sz="2000" dirty="0">
                  <a:solidFill>
                    <a:schemeClr val="tx1"/>
                  </a:solidFill>
                  <a:latin typeface="Helvetica" pitchFamily="2" charset="0"/>
                </a:endParaRPr>
              </a:p>
            </p:txBody>
          </p:sp>
        </mc:Choice>
        <mc:Fallback xmlns="">
          <p:sp>
            <p:nvSpPr>
              <p:cNvPr id="14" name="Rectangle 13">
                <a:extLst>
                  <a:ext uri="{FF2B5EF4-FFF2-40B4-BE49-F238E27FC236}">
                    <a16:creationId xmlns:a16="http://schemas.microsoft.com/office/drawing/2014/main" id="{C8F8B882-A6F6-894C-B02C-4D06E831E336}"/>
                  </a:ext>
                </a:extLst>
              </p:cNvPr>
              <p:cNvSpPr>
                <a:spLocks noRot="1" noChangeAspect="1" noMove="1" noResize="1" noEditPoints="1" noAdjustHandles="1" noChangeArrowheads="1" noChangeShapeType="1" noTextEdit="1"/>
              </p:cNvSpPr>
              <p:nvPr/>
            </p:nvSpPr>
            <p:spPr>
              <a:xfrm>
                <a:off x="280270" y="3304683"/>
                <a:ext cx="6441440" cy="699896"/>
              </a:xfrm>
              <a:prstGeom prst="rect">
                <a:avLst/>
              </a:prstGeom>
              <a:blipFill>
                <a:blip r:embed="rId3"/>
                <a:stretch>
                  <a:fillRect l="-1181" t="-7143"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15AFDB0-4390-5748-8183-040865B9705B}"/>
                  </a:ext>
                </a:extLst>
              </p:cNvPr>
              <p:cNvSpPr/>
              <p:nvPr/>
            </p:nvSpPr>
            <p:spPr>
              <a:xfrm>
                <a:off x="280270" y="4455256"/>
                <a:ext cx="6441440" cy="485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𝑘𝑝𝑗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0</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oMath>
                </a14:m>
                <a:r>
                  <a:rPr lang="en-US" sz="2000" dirty="0">
                    <a:solidFill>
                      <a:schemeClr val="tx1"/>
                    </a:solidFill>
                    <a:latin typeface="Helvetica" pitchFamily="2" charset="0"/>
                  </a:rPr>
                  <a:t>… </a:t>
                </a:r>
                <a14:m>
                  <m:oMath xmlns:m="http://schemas.openxmlformats.org/officeDocument/2006/math">
                    <m:r>
                      <a:rPr lang="en-US" sz="2000" b="0" i="0"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𝑘𝑘</m:t>
                        </m:r>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i="1">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rPr>
                          <m:t>𝑘𝑝𝑗</m:t>
                        </m:r>
                      </m:sub>
                    </m:sSub>
                  </m:oMath>
                </a14:m>
                <a:endParaRPr lang="en-US" sz="2000" dirty="0">
                  <a:solidFill>
                    <a:schemeClr val="tx1"/>
                  </a:solidFill>
                  <a:latin typeface="Helvetica" pitchFamily="2" charset="0"/>
                </a:endParaRPr>
              </a:p>
            </p:txBody>
          </p:sp>
        </mc:Choice>
        <mc:Fallback xmlns="">
          <p:sp>
            <p:nvSpPr>
              <p:cNvPr id="15" name="Rectangle 14">
                <a:extLst>
                  <a:ext uri="{FF2B5EF4-FFF2-40B4-BE49-F238E27FC236}">
                    <a16:creationId xmlns:a16="http://schemas.microsoft.com/office/drawing/2014/main" id="{315AFDB0-4390-5748-8183-040865B9705B}"/>
                  </a:ext>
                </a:extLst>
              </p:cNvPr>
              <p:cNvSpPr>
                <a:spLocks noRot="1" noChangeAspect="1" noMove="1" noResize="1" noEditPoints="1" noAdjustHandles="1" noChangeArrowheads="1" noChangeShapeType="1" noTextEdit="1"/>
              </p:cNvSpPr>
              <p:nvPr/>
            </p:nvSpPr>
            <p:spPr>
              <a:xfrm>
                <a:off x="280270" y="4455256"/>
                <a:ext cx="6441440" cy="485690"/>
              </a:xfrm>
              <a:prstGeom prst="rect">
                <a:avLst/>
              </a:prstGeom>
              <a:blipFill>
                <a:blip r:embed="rId4"/>
                <a:stretch>
                  <a:fillRect l="-394" b="-12500"/>
                </a:stretch>
              </a:blipFill>
              <a:ln>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CC8E60C-E62A-8B42-9777-F56B2BC54545}"/>
              </a:ext>
            </a:extLst>
          </p:cNvPr>
          <p:cNvSpPr/>
          <p:nvPr/>
        </p:nvSpPr>
        <p:spPr>
          <a:xfrm rot="5400000">
            <a:off x="431805" y="4047747"/>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17" name="Rectangle 16">
            <a:extLst>
              <a:ext uri="{FF2B5EF4-FFF2-40B4-BE49-F238E27FC236}">
                <a16:creationId xmlns:a16="http://schemas.microsoft.com/office/drawing/2014/main" id="{A82FAA3C-2B55-7740-A65D-AFC721B6F2A6}"/>
              </a:ext>
            </a:extLst>
          </p:cNvPr>
          <p:cNvSpPr/>
          <p:nvPr/>
        </p:nvSpPr>
        <p:spPr>
          <a:xfrm rot="5400000">
            <a:off x="1200579" y="4036498"/>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18" name="Rectangle 17">
            <a:extLst>
              <a:ext uri="{FF2B5EF4-FFF2-40B4-BE49-F238E27FC236}">
                <a16:creationId xmlns:a16="http://schemas.microsoft.com/office/drawing/2014/main" id="{06EF9903-904C-F741-8323-8584C3911AD2}"/>
              </a:ext>
            </a:extLst>
          </p:cNvPr>
          <p:cNvSpPr/>
          <p:nvPr/>
        </p:nvSpPr>
        <p:spPr>
          <a:xfrm rot="5400000">
            <a:off x="1935486" y="4036498"/>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19" name="Rectangle 18">
            <a:extLst>
              <a:ext uri="{FF2B5EF4-FFF2-40B4-BE49-F238E27FC236}">
                <a16:creationId xmlns:a16="http://schemas.microsoft.com/office/drawing/2014/main" id="{2F3C69B2-3FC5-C241-9386-184764A056D1}"/>
              </a:ext>
            </a:extLst>
          </p:cNvPr>
          <p:cNvSpPr/>
          <p:nvPr/>
        </p:nvSpPr>
        <p:spPr>
          <a:xfrm rot="5400000">
            <a:off x="2704260" y="4025249"/>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20" name="Rectangle 19">
            <a:extLst>
              <a:ext uri="{FF2B5EF4-FFF2-40B4-BE49-F238E27FC236}">
                <a16:creationId xmlns:a16="http://schemas.microsoft.com/office/drawing/2014/main" id="{2A5E6B8A-AD1D-4D49-8394-B158C0CB70C6}"/>
              </a:ext>
            </a:extLst>
          </p:cNvPr>
          <p:cNvSpPr/>
          <p:nvPr/>
        </p:nvSpPr>
        <p:spPr>
          <a:xfrm rot="5400000">
            <a:off x="3639304" y="4036498"/>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21" name="Rectangle 20">
            <a:extLst>
              <a:ext uri="{FF2B5EF4-FFF2-40B4-BE49-F238E27FC236}">
                <a16:creationId xmlns:a16="http://schemas.microsoft.com/office/drawing/2014/main" id="{6C3170E7-9AD1-8246-B961-5670FD23077E}"/>
              </a:ext>
            </a:extLst>
          </p:cNvPr>
          <p:cNvSpPr/>
          <p:nvPr/>
        </p:nvSpPr>
        <p:spPr>
          <a:xfrm rot="5400000">
            <a:off x="4408078" y="4025249"/>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22" name="Rectangle 21">
            <a:extLst>
              <a:ext uri="{FF2B5EF4-FFF2-40B4-BE49-F238E27FC236}">
                <a16:creationId xmlns:a16="http://schemas.microsoft.com/office/drawing/2014/main" id="{411CEE10-E784-FB4C-87F5-1770A8F3184A}"/>
              </a:ext>
            </a:extLst>
          </p:cNvPr>
          <p:cNvSpPr/>
          <p:nvPr/>
        </p:nvSpPr>
        <p:spPr>
          <a:xfrm rot="5400000">
            <a:off x="5147089" y="4025249"/>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1EEC559-199A-AC4B-84A1-1876D674DBC9}"/>
                  </a:ext>
                </a:extLst>
              </p:cNvPr>
              <p:cNvSpPr/>
              <p:nvPr/>
            </p:nvSpPr>
            <p:spPr>
              <a:xfrm>
                <a:off x="9969599" y="2300645"/>
                <a:ext cx="1701363"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ea typeface="Cambria Math" panose="02040503050406030204" pitchFamily="18" charset="0"/>
                            </a:rPr>
                            <m:t>01</m:t>
                          </m:r>
                          <m:r>
                            <a:rPr lang="en-US" sz="2400" i="1">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𝑘𝑗</m:t>
                          </m:r>
                        </m:sub>
                      </m:sSub>
                    </m:oMath>
                  </m:oMathPara>
                </a14:m>
                <a:endParaRPr lang="en-US" sz="2400" dirty="0">
                  <a:latin typeface="Helvetica" pitchFamily="2" charset="0"/>
                </a:endParaRPr>
              </a:p>
            </p:txBody>
          </p:sp>
        </mc:Choice>
        <mc:Fallback xmlns="">
          <p:sp>
            <p:nvSpPr>
              <p:cNvPr id="24" name="Rectangle 23">
                <a:extLst>
                  <a:ext uri="{FF2B5EF4-FFF2-40B4-BE49-F238E27FC236}">
                    <a16:creationId xmlns:a16="http://schemas.microsoft.com/office/drawing/2014/main" id="{F1EEC559-199A-AC4B-84A1-1876D674DBC9}"/>
                  </a:ext>
                </a:extLst>
              </p:cNvPr>
              <p:cNvSpPr>
                <a:spLocks noRot="1" noChangeAspect="1" noMove="1" noResize="1" noEditPoints="1" noAdjustHandles="1" noChangeArrowheads="1" noChangeShapeType="1" noTextEdit="1"/>
              </p:cNvSpPr>
              <p:nvPr/>
            </p:nvSpPr>
            <p:spPr>
              <a:xfrm>
                <a:off x="9969599" y="2300645"/>
                <a:ext cx="1701363" cy="491417"/>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22AAE1F-99FD-5B45-8981-FB806268E5E9}"/>
                  </a:ext>
                </a:extLst>
              </p:cNvPr>
              <p:cNvSpPr/>
              <p:nvPr/>
            </p:nvSpPr>
            <p:spPr>
              <a:xfrm>
                <a:off x="9969599" y="3464045"/>
                <a:ext cx="1700658"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10</m:t>
                          </m:r>
                          <m:r>
                            <a:rPr lang="en-US" sz="2400" i="1">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𝑘𝑘</m:t>
                          </m:r>
                          <m:r>
                            <a:rPr lang="en-US" sz="2400" i="1">
                              <a:latin typeface="Cambria Math" panose="02040503050406030204" pitchFamily="18" charset="0"/>
                            </a:rPr>
                            <m:t>𝑗</m:t>
                          </m:r>
                        </m:sub>
                      </m:sSub>
                    </m:oMath>
                  </m:oMathPara>
                </a14:m>
                <a:endParaRPr lang="en-US" sz="2400" dirty="0">
                  <a:latin typeface="Helvetica" pitchFamily="2" charset="0"/>
                </a:endParaRPr>
              </a:p>
            </p:txBody>
          </p:sp>
        </mc:Choice>
        <mc:Fallback xmlns="">
          <p:sp>
            <p:nvSpPr>
              <p:cNvPr id="25" name="Rectangle 24">
                <a:extLst>
                  <a:ext uri="{FF2B5EF4-FFF2-40B4-BE49-F238E27FC236}">
                    <a16:creationId xmlns:a16="http://schemas.microsoft.com/office/drawing/2014/main" id="{022AAE1F-99FD-5B45-8981-FB806268E5E9}"/>
                  </a:ext>
                </a:extLst>
              </p:cNvPr>
              <p:cNvSpPr>
                <a:spLocks noRot="1" noChangeAspect="1" noMove="1" noResize="1" noEditPoints="1" noAdjustHandles="1" noChangeArrowheads="1" noChangeShapeType="1" noTextEdit="1"/>
              </p:cNvSpPr>
              <p:nvPr/>
            </p:nvSpPr>
            <p:spPr>
              <a:xfrm>
                <a:off x="9969599" y="3464045"/>
                <a:ext cx="1700658" cy="491417"/>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B735422-3539-CB4D-AC57-ACBE45CD1E31}"/>
                  </a:ext>
                </a:extLst>
              </p:cNvPr>
              <p:cNvSpPr/>
              <p:nvPr/>
            </p:nvSpPr>
            <p:spPr>
              <a:xfrm>
                <a:off x="10005033" y="4627445"/>
                <a:ext cx="1769202"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𝑝𝑗</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𝑘𝑝</m:t>
                          </m:r>
                          <m:r>
                            <a:rPr lang="en-US" sz="2400" i="1">
                              <a:latin typeface="Cambria Math" panose="02040503050406030204" pitchFamily="18" charset="0"/>
                            </a:rPr>
                            <m:t>𝑗</m:t>
                          </m:r>
                        </m:sub>
                      </m:sSub>
                    </m:oMath>
                  </m:oMathPara>
                </a14:m>
                <a:endParaRPr lang="en-US" sz="2400" dirty="0">
                  <a:latin typeface="Helvetica" pitchFamily="2" charset="0"/>
                </a:endParaRPr>
              </a:p>
            </p:txBody>
          </p:sp>
        </mc:Choice>
        <mc:Fallback xmlns="">
          <p:sp>
            <p:nvSpPr>
              <p:cNvPr id="26" name="Rectangle 25">
                <a:extLst>
                  <a:ext uri="{FF2B5EF4-FFF2-40B4-BE49-F238E27FC236}">
                    <a16:creationId xmlns:a16="http://schemas.microsoft.com/office/drawing/2014/main" id="{3B735422-3539-CB4D-AC57-ACBE45CD1E31}"/>
                  </a:ext>
                </a:extLst>
              </p:cNvPr>
              <p:cNvSpPr>
                <a:spLocks noRot="1" noChangeAspect="1" noMove="1" noResize="1" noEditPoints="1" noAdjustHandles="1" noChangeArrowheads="1" noChangeShapeType="1" noTextEdit="1"/>
              </p:cNvSpPr>
              <p:nvPr/>
            </p:nvSpPr>
            <p:spPr>
              <a:xfrm>
                <a:off x="10005033" y="4627445"/>
                <a:ext cx="1769202" cy="491417"/>
              </a:xfrm>
              <a:prstGeom prst="rect">
                <a:avLst/>
              </a:prstGeom>
              <a:blipFill>
                <a:blip r:embed="rId7"/>
                <a:stretch>
                  <a:fillRect b="-125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F5239C6-B6A6-F740-9F6E-C126221EC19E}"/>
              </a:ext>
            </a:extLst>
          </p:cNvPr>
          <p:cNvSpPr txBox="1"/>
          <p:nvPr/>
        </p:nvSpPr>
        <p:spPr>
          <a:xfrm>
            <a:off x="9241971" y="3102429"/>
            <a:ext cx="184731" cy="369332"/>
          </a:xfrm>
          <a:prstGeom prst="rect">
            <a:avLst/>
          </a:prstGeom>
          <a:noFill/>
        </p:spPr>
        <p:txBody>
          <a:bodyPr wrap="none" rtlCol="0">
            <a:spAutoFit/>
          </a:bodyPr>
          <a:lstStyle/>
          <a:p>
            <a:endParaRPr lang="en-US" dirty="0"/>
          </a:p>
        </p:txBody>
      </p:sp>
      <p:pic>
        <p:nvPicPr>
          <p:cNvPr id="27" name="Picture 26" descr="Icon&#10;&#10;Description automatically generated">
            <a:extLst>
              <a:ext uri="{FF2B5EF4-FFF2-40B4-BE49-F238E27FC236}">
                <a16:creationId xmlns:a16="http://schemas.microsoft.com/office/drawing/2014/main" id="{E0587C51-EB7E-1E4B-95C1-389065398B4F}"/>
              </a:ext>
            </a:extLst>
          </p:cNvPr>
          <p:cNvPicPr>
            <a:picLocks noChangeAspect="1"/>
          </p:cNvPicPr>
          <p:nvPr/>
        </p:nvPicPr>
        <p:blipFill>
          <a:blip r:embed="rId8"/>
          <a:stretch>
            <a:fillRect/>
          </a:stretch>
        </p:blipFill>
        <p:spPr>
          <a:xfrm>
            <a:off x="10751207" y="6046015"/>
            <a:ext cx="363998" cy="405598"/>
          </a:xfrm>
          <a:prstGeom prst="rect">
            <a:avLst/>
          </a:prstGeom>
        </p:spPr>
      </p:pic>
      <p:pic>
        <p:nvPicPr>
          <p:cNvPr id="29" name="Picture 28" descr="Icon&#10;&#10;Description automatically generated">
            <a:extLst>
              <a:ext uri="{FF2B5EF4-FFF2-40B4-BE49-F238E27FC236}">
                <a16:creationId xmlns:a16="http://schemas.microsoft.com/office/drawing/2014/main" id="{18BB5455-4A72-6747-8AFC-23F9A98921EB}"/>
              </a:ext>
            </a:extLst>
          </p:cNvPr>
          <p:cNvPicPr>
            <a:picLocks noChangeAspect="1"/>
          </p:cNvPicPr>
          <p:nvPr/>
        </p:nvPicPr>
        <p:blipFill>
          <a:blip r:embed="rId9"/>
          <a:stretch>
            <a:fillRect/>
          </a:stretch>
        </p:blipFill>
        <p:spPr>
          <a:xfrm>
            <a:off x="11187779" y="6031048"/>
            <a:ext cx="363998" cy="405598"/>
          </a:xfrm>
          <a:prstGeom prst="rect">
            <a:avLst/>
          </a:prstGeom>
        </p:spPr>
      </p:pic>
      <p:pic>
        <p:nvPicPr>
          <p:cNvPr id="30" name="Picture 29" descr="Text&#10;&#10;Description automatically generated">
            <a:extLst>
              <a:ext uri="{FF2B5EF4-FFF2-40B4-BE49-F238E27FC236}">
                <a16:creationId xmlns:a16="http://schemas.microsoft.com/office/drawing/2014/main" id="{32DAAF68-9502-E245-9DB4-DC27652DEE9D}"/>
              </a:ext>
            </a:extLst>
          </p:cNvPr>
          <p:cNvPicPr>
            <a:picLocks noChangeAspect="1"/>
          </p:cNvPicPr>
          <p:nvPr/>
        </p:nvPicPr>
        <p:blipFill>
          <a:blip r:embed="rId10"/>
          <a:stretch>
            <a:fillRect/>
          </a:stretch>
        </p:blipFill>
        <p:spPr>
          <a:xfrm>
            <a:off x="10318015" y="6046015"/>
            <a:ext cx="421941" cy="421941"/>
          </a:xfrm>
          <a:prstGeom prst="rect">
            <a:avLst/>
          </a:prstGeom>
        </p:spPr>
      </p:pic>
      <p:pic>
        <p:nvPicPr>
          <p:cNvPr id="31" name="Picture 30" descr="A picture containing text, sign, businesscard&#10;&#10;Description automatically generated">
            <a:extLst>
              <a:ext uri="{FF2B5EF4-FFF2-40B4-BE49-F238E27FC236}">
                <a16:creationId xmlns:a16="http://schemas.microsoft.com/office/drawing/2014/main" id="{82FA613C-A8C4-6848-9694-5212320CFF7B}"/>
              </a:ext>
            </a:extLst>
          </p:cNvPr>
          <p:cNvPicPr>
            <a:picLocks noChangeAspect="1"/>
          </p:cNvPicPr>
          <p:nvPr/>
        </p:nvPicPr>
        <p:blipFill>
          <a:blip r:embed="rId11"/>
          <a:stretch>
            <a:fillRect/>
          </a:stretch>
        </p:blipFill>
        <p:spPr>
          <a:xfrm>
            <a:off x="11605780" y="6022876"/>
            <a:ext cx="363999" cy="421941"/>
          </a:xfrm>
          <a:prstGeom prst="rect">
            <a:avLst/>
          </a:prstGeom>
        </p:spPr>
      </p:pic>
      <p:sp>
        <p:nvSpPr>
          <p:cNvPr id="35" name="Rectangle 34">
            <a:extLst>
              <a:ext uri="{FF2B5EF4-FFF2-40B4-BE49-F238E27FC236}">
                <a16:creationId xmlns:a16="http://schemas.microsoft.com/office/drawing/2014/main" id="{98741058-0A77-C44E-8CE2-52DC9AE684F4}"/>
              </a:ext>
            </a:extLst>
          </p:cNvPr>
          <p:cNvSpPr/>
          <p:nvPr/>
        </p:nvSpPr>
        <p:spPr>
          <a:xfrm>
            <a:off x="2258312" y="2391422"/>
            <a:ext cx="2653290" cy="338554"/>
          </a:xfrm>
          <a:prstGeom prst="rect">
            <a:avLst/>
          </a:prstGeom>
        </p:spPr>
        <p:txBody>
          <a:bodyPr wrap="none">
            <a:spAutoFit/>
          </a:bodyPr>
          <a:lstStyle/>
          <a:p>
            <a:r>
              <a:rPr lang="en-US" sz="1600" dirty="0" err="1">
                <a:solidFill>
                  <a:srgbClr val="000000"/>
                </a:solidFill>
                <a:latin typeface="Courier" pitchFamily="2" charset="0"/>
              </a:rPr>
              <a:t>Epskamp</a:t>
            </a:r>
            <a:r>
              <a:rPr lang="en-US" sz="1600" dirty="0">
                <a:solidFill>
                  <a:srgbClr val="000000"/>
                </a:solidFill>
                <a:latin typeface="Courier" pitchFamily="2" charset="0"/>
              </a:rPr>
              <a:t> et al., 2018</a:t>
            </a:r>
            <a:endParaRPr lang="en-US" sz="1600" dirty="0">
              <a:latin typeface="Courier" pitchFamily="2" charset="0"/>
            </a:endParaRPr>
          </a:p>
        </p:txBody>
      </p:sp>
    </p:spTree>
    <p:extLst>
      <p:ext uri="{BB962C8B-B14F-4D97-AF65-F5344CB8AC3E}">
        <p14:creationId xmlns:p14="http://schemas.microsoft.com/office/powerpoint/2010/main" val="3034074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174B75-69B2-AAE4-2BF9-FC8DC2AC320B}"/>
              </a:ext>
            </a:extLst>
          </p:cNvPr>
          <p:cNvSpPr/>
          <p:nvPr/>
        </p:nvSpPr>
        <p:spPr>
          <a:xfrm>
            <a:off x="0" y="0"/>
            <a:ext cx="12192000" cy="6858000"/>
          </a:xfrm>
          <a:prstGeom prst="rect">
            <a:avLst/>
          </a:prstGeom>
          <a:solidFill>
            <a:srgbClr val="0049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Exercise 3: </a:t>
            </a:r>
          </a:p>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Variance Decomposition </a:t>
            </a:r>
          </a:p>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with MLM </a:t>
            </a:r>
            <a:r>
              <a:rPr lang="en-US" sz="4400" b="1" dirty="0">
                <a:latin typeface="Helvetica Neue" panose="02000503000000020004" pitchFamily="2" charset="0"/>
                <a:ea typeface="Helvetica Neue" panose="02000503000000020004" pitchFamily="2" charset="0"/>
                <a:cs typeface="Helvetica Neue" panose="02000503000000020004" pitchFamily="2" charset="0"/>
              </a:rPr>
              <a:t>(+ Break)</a:t>
            </a:r>
          </a:p>
        </p:txBody>
      </p:sp>
    </p:spTree>
    <p:extLst>
      <p:ext uri="{BB962C8B-B14F-4D97-AF65-F5344CB8AC3E}">
        <p14:creationId xmlns:p14="http://schemas.microsoft.com/office/powerpoint/2010/main" val="1954228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76EEFB-1C54-674F-A6F9-5E2C715EFDC7}"/>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 name="Rectangle 2">
            <a:extLst>
              <a:ext uri="{FF2B5EF4-FFF2-40B4-BE49-F238E27FC236}">
                <a16:creationId xmlns:a16="http://schemas.microsoft.com/office/drawing/2014/main" id="{6F308625-38F7-084B-AA83-79FD83C65C4B}"/>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4" name="Rectangle 3">
            <a:extLst>
              <a:ext uri="{FF2B5EF4-FFF2-40B4-BE49-F238E27FC236}">
                <a16:creationId xmlns:a16="http://schemas.microsoft.com/office/drawing/2014/main" id="{3FEA08F9-2283-B74D-864D-F3761FFF97A3}"/>
              </a:ext>
            </a:extLst>
          </p:cNvPr>
          <p:cNvSpPr/>
          <p:nvPr/>
        </p:nvSpPr>
        <p:spPr>
          <a:xfrm>
            <a:off x="3848747" y="1254939"/>
            <a:ext cx="4494508" cy="852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Prediction: Does X predict Y?</a:t>
            </a:r>
          </a:p>
        </p:txBody>
      </p:sp>
      <p:sp>
        <p:nvSpPr>
          <p:cNvPr id="5" name="Rectangle 4">
            <a:extLst>
              <a:ext uri="{FF2B5EF4-FFF2-40B4-BE49-F238E27FC236}">
                <a16:creationId xmlns:a16="http://schemas.microsoft.com/office/drawing/2014/main" id="{11517232-8CE0-0C44-8F5C-CBA5ADDEDBFF}"/>
              </a:ext>
            </a:extLst>
          </p:cNvPr>
          <p:cNvSpPr/>
          <p:nvPr/>
        </p:nvSpPr>
        <p:spPr>
          <a:xfrm>
            <a:off x="3848746" y="1251864"/>
            <a:ext cx="4494508" cy="852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trike="sngStrike" dirty="0">
                <a:solidFill>
                  <a:schemeClr val="tx1"/>
                </a:solidFill>
              </a:rPr>
              <a:t>Prediction: Does X predict Y?</a:t>
            </a:r>
          </a:p>
        </p:txBody>
      </p:sp>
      <p:sp>
        <p:nvSpPr>
          <p:cNvPr id="6" name="Rectangle 5">
            <a:extLst>
              <a:ext uri="{FF2B5EF4-FFF2-40B4-BE49-F238E27FC236}">
                <a16:creationId xmlns:a16="http://schemas.microsoft.com/office/drawing/2014/main" id="{28621BD3-6B6C-C241-BA42-FF334F502A4D}"/>
              </a:ext>
            </a:extLst>
          </p:cNvPr>
          <p:cNvSpPr/>
          <p:nvPr/>
        </p:nvSpPr>
        <p:spPr>
          <a:xfrm>
            <a:off x="2363491" y="2104271"/>
            <a:ext cx="7465018" cy="852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Prediction: Does X predict Y across people?</a:t>
            </a:r>
          </a:p>
        </p:txBody>
      </p:sp>
      <p:sp>
        <p:nvSpPr>
          <p:cNvPr id="7" name="Rectangle 6">
            <a:extLst>
              <a:ext uri="{FF2B5EF4-FFF2-40B4-BE49-F238E27FC236}">
                <a16:creationId xmlns:a16="http://schemas.microsoft.com/office/drawing/2014/main" id="{A7619E51-ED1D-C24A-9284-46FCDBE4E4AA}"/>
              </a:ext>
            </a:extLst>
          </p:cNvPr>
          <p:cNvSpPr/>
          <p:nvPr/>
        </p:nvSpPr>
        <p:spPr>
          <a:xfrm>
            <a:off x="2363491" y="2101196"/>
            <a:ext cx="7465018" cy="852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trike="sngStrike" dirty="0">
                <a:solidFill>
                  <a:schemeClr val="tx1"/>
                </a:solidFill>
              </a:rPr>
              <a:t>Prediction: Does X predict Y across people?</a:t>
            </a:r>
          </a:p>
        </p:txBody>
      </p:sp>
      <p:sp>
        <p:nvSpPr>
          <p:cNvPr id="8" name="Rectangle 7">
            <a:extLst>
              <a:ext uri="{FF2B5EF4-FFF2-40B4-BE49-F238E27FC236}">
                <a16:creationId xmlns:a16="http://schemas.microsoft.com/office/drawing/2014/main" id="{E6D564CC-D65C-F743-BE31-5B25F4D2CD45}"/>
              </a:ext>
            </a:extLst>
          </p:cNvPr>
          <p:cNvSpPr/>
          <p:nvPr/>
        </p:nvSpPr>
        <p:spPr>
          <a:xfrm>
            <a:off x="1735810" y="3208149"/>
            <a:ext cx="9035512" cy="1177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Are there individual differences in person-specific prediction?</a:t>
            </a:r>
          </a:p>
        </p:txBody>
      </p:sp>
    </p:spTree>
    <p:extLst>
      <p:ext uri="{BB962C8B-B14F-4D97-AF65-F5344CB8AC3E}">
        <p14:creationId xmlns:p14="http://schemas.microsoft.com/office/powerpoint/2010/main" val="355437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6" grpId="1"/>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0C4C9B-C869-664A-BDB0-291EA5959AB4}"/>
              </a:ext>
            </a:extLst>
          </p:cNvPr>
          <p:cNvGraphicFramePr>
            <a:graphicFrameLocks noGrp="1"/>
          </p:cNvGraphicFramePr>
          <p:nvPr/>
        </p:nvGraphicFramePr>
        <p:xfrm>
          <a:off x="5102982" y="25420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3" name="Table 2">
            <a:extLst>
              <a:ext uri="{FF2B5EF4-FFF2-40B4-BE49-F238E27FC236}">
                <a16:creationId xmlns:a16="http://schemas.microsoft.com/office/drawing/2014/main" id="{BC8372E8-1BAC-EE42-8ED4-E223372CD0B0}"/>
              </a:ext>
            </a:extLst>
          </p:cNvPr>
          <p:cNvGraphicFramePr>
            <a:graphicFrameLocks noGrp="1"/>
          </p:cNvGraphicFramePr>
          <p:nvPr/>
        </p:nvGraphicFramePr>
        <p:xfrm>
          <a:off x="4950582" y="23896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4" name="Table 3">
            <a:extLst>
              <a:ext uri="{FF2B5EF4-FFF2-40B4-BE49-F238E27FC236}">
                <a16:creationId xmlns:a16="http://schemas.microsoft.com/office/drawing/2014/main" id="{0BB0AEBA-68F5-A949-A808-FD91426629B8}"/>
              </a:ext>
            </a:extLst>
          </p:cNvPr>
          <p:cNvGraphicFramePr>
            <a:graphicFrameLocks noGrp="1"/>
          </p:cNvGraphicFramePr>
          <p:nvPr/>
        </p:nvGraphicFramePr>
        <p:xfrm>
          <a:off x="4798182" y="22372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5" name="Table 4">
            <a:extLst>
              <a:ext uri="{FF2B5EF4-FFF2-40B4-BE49-F238E27FC236}">
                <a16:creationId xmlns:a16="http://schemas.microsoft.com/office/drawing/2014/main" id="{24191608-B634-F14E-B451-B697D419A588}"/>
              </a:ext>
            </a:extLst>
          </p:cNvPr>
          <p:cNvGraphicFramePr>
            <a:graphicFrameLocks noGrp="1"/>
          </p:cNvGraphicFramePr>
          <p:nvPr/>
        </p:nvGraphicFramePr>
        <p:xfrm>
          <a:off x="4645782" y="20848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6" name="Table 5">
            <a:extLst>
              <a:ext uri="{FF2B5EF4-FFF2-40B4-BE49-F238E27FC236}">
                <a16:creationId xmlns:a16="http://schemas.microsoft.com/office/drawing/2014/main" id="{0AF550AF-6FE2-1F4E-B6DB-8C67EF25A8BD}"/>
              </a:ext>
            </a:extLst>
          </p:cNvPr>
          <p:cNvGraphicFramePr>
            <a:graphicFrameLocks noGrp="1"/>
          </p:cNvGraphicFramePr>
          <p:nvPr/>
        </p:nvGraphicFramePr>
        <p:xfrm>
          <a:off x="4482497" y="1921573"/>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O</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t</a:t>
                      </a:r>
                      <a:r>
                        <a:rPr lang="en-US" baseline="-25000" dirty="0"/>
                        <a:t>i3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7" name="Table 16">
            <a:extLst>
              <a:ext uri="{FF2B5EF4-FFF2-40B4-BE49-F238E27FC236}">
                <a16:creationId xmlns:a16="http://schemas.microsoft.com/office/drawing/2014/main" id="{6A424D10-9782-2449-8B50-7AD589FEDF33}"/>
              </a:ext>
            </a:extLst>
          </p:cNvPr>
          <p:cNvGraphicFramePr>
            <a:graphicFrameLocks noGrp="1"/>
          </p:cNvGraphicFramePr>
          <p:nvPr/>
        </p:nvGraphicFramePr>
        <p:xfrm>
          <a:off x="1176615" y="25420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8" name="Table 17">
            <a:extLst>
              <a:ext uri="{FF2B5EF4-FFF2-40B4-BE49-F238E27FC236}">
                <a16:creationId xmlns:a16="http://schemas.microsoft.com/office/drawing/2014/main" id="{D062C3CC-E309-6A43-8557-3B63F8973E3C}"/>
              </a:ext>
            </a:extLst>
          </p:cNvPr>
          <p:cNvGraphicFramePr>
            <a:graphicFrameLocks noGrp="1"/>
          </p:cNvGraphicFramePr>
          <p:nvPr/>
        </p:nvGraphicFramePr>
        <p:xfrm>
          <a:off x="1024215" y="23896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9" name="Table 18">
            <a:extLst>
              <a:ext uri="{FF2B5EF4-FFF2-40B4-BE49-F238E27FC236}">
                <a16:creationId xmlns:a16="http://schemas.microsoft.com/office/drawing/2014/main" id="{A1E382DA-17B7-8549-B47B-D2C963C39D23}"/>
              </a:ext>
            </a:extLst>
          </p:cNvPr>
          <p:cNvGraphicFramePr>
            <a:graphicFrameLocks noGrp="1"/>
          </p:cNvGraphicFramePr>
          <p:nvPr/>
        </p:nvGraphicFramePr>
        <p:xfrm>
          <a:off x="871815" y="22372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0" name="Table 19">
            <a:extLst>
              <a:ext uri="{FF2B5EF4-FFF2-40B4-BE49-F238E27FC236}">
                <a16:creationId xmlns:a16="http://schemas.microsoft.com/office/drawing/2014/main" id="{A08B8E8E-9F98-5148-8586-2F66CE3F9A43}"/>
              </a:ext>
            </a:extLst>
          </p:cNvPr>
          <p:cNvGraphicFramePr>
            <a:graphicFrameLocks noGrp="1"/>
          </p:cNvGraphicFramePr>
          <p:nvPr/>
        </p:nvGraphicFramePr>
        <p:xfrm>
          <a:off x="719415" y="20848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1" name="Table 20">
            <a:extLst>
              <a:ext uri="{FF2B5EF4-FFF2-40B4-BE49-F238E27FC236}">
                <a16:creationId xmlns:a16="http://schemas.microsoft.com/office/drawing/2014/main" id="{E3183446-D67A-5A49-B6A5-79408CACC53C}"/>
              </a:ext>
            </a:extLst>
          </p:cNvPr>
          <p:cNvGraphicFramePr>
            <a:graphicFrameLocks noGrp="1"/>
          </p:cNvGraphicFramePr>
          <p:nvPr/>
        </p:nvGraphicFramePr>
        <p:xfrm>
          <a:off x="556130" y="1921573"/>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aseline="0" dirty="0"/>
                        <a:t>x</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t>x</a:t>
                      </a:r>
                      <a:r>
                        <a:rPr lang="en-US" baseline="-25000" dirty="0"/>
                        <a:t>2</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x</a:t>
                      </a:r>
                      <a:r>
                        <a:rPr lang="en-US" baseline="-25000" dirty="0"/>
                        <a:t>3</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err="1"/>
                        <a:t>x</a:t>
                      </a:r>
                      <a:r>
                        <a:rPr lang="en-US" baseline="-25000" dirty="0" err="1"/>
                        <a:t>p</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t</a:t>
                      </a:r>
                      <a:r>
                        <a:rPr lang="en-US" baseline="-25000" dirty="0"/>
                        <a:t>i3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cxnSp>
        <p:nvCxnSpPr>
          <p:cNvPr id="22" name="Straight Arrow Connector 21">
            <a:extLst>
              <a:ext uri="{FF2B5EF4-FFF2-40B4-BE49-F238E27FC236}">
                <a16:creationId xmlns:a16="http://schemas.microsoft.com/office/drawing/2014/main" id="{F7EE495C-7F2A-9A4E-B032-63D502509F65}"/>
              </a:ext>
            </a:extLst>
          </p:cNvPr>
          <p:cNvCxnSpPr>
            <a:cxnSpLocks noChangeAspect="1"/>
            <a:endCxn id="27" idx="3"/>
          </p:cNvCxnSpPr>
          <p:nvPr/>
        </p:nvCxnSpPr>
        <p:spPr>
          <a:xfrm>
            <a:off x="3588176" y="2147836"/>
            <a:ext cx="811556" cy="797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A190CC0-D11F-3747-BC00-191D948B974F}"/>
              </a:ext>
            </a:extLst>
          </p:cNvPr>
          <p:cNvSpPr/>
          <p:nvPr/>
        </p:nvSpPr>
        <p:spPr>
          <a:xfrm>
            <a:off x="3359297" y="2107234"/>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1</a:t>
            </a:r>
            <a:endParaRPr lang="en-US" sz="1400" dirty="0">
              <a:solidFill>
                <a:schemeClr val="tx1"/>
              </a:solidFill>
            </a:endParaRPr>
          </a:p>
        </p:txBody>
      </p:sp>
      <p:sp>
        <p:nvSpPr>
          <p:cNvPr id="24" name="Rectangle 23">
            <a:extLst>
              <a:ext uri="{FF2B5EF4-FFF2-40B4-BE49-F238E27FC236}">
                <a16:creationId xmlns:a16="http://schemas.microsoft.com/office/drawing/2014/main" id="{E1B55233-1D39-794D-BC30-F71C4B668A24}"/>
              </a:ext>
            </a:extLst>
          </p:cNvPr>
          <p:cNvSpPr/>
          <p:nvPr/>
        </p:nvSpPr>
        <p:spPr>
          <a:xfrm>
            <a:off x="3513411" y="2282618"/>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2</a:t>
            </a:r>
            <a:endParaRPr lang="en-US" sz="1400" dirty="0">
              <a:solidFill>
                <a:schemeClr val="tx1"/>
              </a:solidFill>
            </a:endParaRPr>
          </a:p>
        </p:txBody>
      </p:sp>
      <p:sp>
        <p:nvSpPr>
          <p:cNvPr id="25" name="Rectangle 24">
            <a:extLst>
              <a:ext uri="{FF2B5EF4-FFF2-40B4-BE49-F238E27FC236}">
                <a16:creationId xmlns:a16="http://schemas.microsoft.com/office/drawing/2014/main" id="{62489E7A-4F5D-B847-92F7-A9A40854696A}"/>
              </a:ext>
            </a:extLst>
          </p:cNvPr>
          <p:cNvSpPr/>
          <p:nvPr/>
        </p:nvSpPr>
        <p:spPr>
          <a:xfrm>
            <a:off x="3659506" y="2443481"/>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3</a:t>
            </a:r>
            <a:endParaRPr lang="en-US" sz="1400" dirty="0">
              <a:solidFill>
                <a:schemeClr val="tx1"/>
              </a:solidFill>
            </a:endParaRPr>
          </a:p>
        </p:txBody>
      </p:sp>
      <p:sp>
        <p:nvSpPr>
          <p:cNvPr id="26" name="Rectangle 25">
            <a:extLst>
              <a:ext uri="{FF2B5EF4-FFF2-40B4-BE49-F238E27FC236}">
                <a16:creationId xmlns:a16="http://schemas.microsoft.com/office/drawing/2014/main" id="{25156B5C-28EA-684F-86A1-2EC857C12E9A}"/>
              </a:ext>
            </a:extLst>
          </p:cNvPr>
          <p:cNvSpPr/>
          <p:nvPr/>
        </p:nvSpPr>
        <p:spPr>
          <a:xfrm rot="2542964">
            <a:off x="3863191" y="2528613"/>
            <a:ext cx="424541" cy="432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AA39F527-D79B-BB43-8020-5ED2303A7AEE}"/>
              </a:ext>
            </a:extLst>
          </p:cNvPr>
          <p:cNvSpPr/>
          <p:nvPr/>
        </p:nvSpPr>
        <p:spPr>
          <a:xfrm>
            <a:off x="3975191" y="2754775"/>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N</a:t>
            </a:r>
            <a:endParaRPr lang="en-US" sz="1400" dirty="0">
              <a:solidFill>
                <a:schemeClr val="tx1"/>
              </a:solidFill>
            </a:endParaRPr>
          </a:p>
        </p:txBody>
      </p:sp>
      <p:sp>
        <p:nvSpPr>
          <p:cNvPr id="28" name="Rectangle 27">
            <a:extLst>
              <a:ext uri="{FF2B5EF4-FFF2-40B4-BE49-F238E27FC236}">
                <a16:creationId xmlns:a16="http://schemas.microsoft.com/office/drawing/2014/main" id="{F24C79CE-3906-1347-8B7D-F6741F6AA994}"/>
              </a:ext>
            </a:extLst>
          </p:cNvPr>
          <p:cNvSpPr/>
          <p:nvPr/>
        </p:nvSpPr>
        <p:spPr>
          <a:xfrm rot="2585981">
            <a:off x="3550277" y="2231732"/>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Persons</a:t>
            </a:r>
          </a:p>
        </p:txBody>
      </p:sp>
      <p:sp>
        <p:nvSpPr>
          <p:cNvPr id="29" name="Rectangle 28">
            <a:extLst>
              <a:ext uri="{FF2B5EF4-FFF2-40B4-BE49-F238E27FC236}">
                <a16:creationId xmlns:a16="http://schemas.microsoft.com/office/drawing/2014/main" id="{3010D217-D1FC-D94C-8DBC-99DC66A5D321}"/>
              </a:ext>
            </a:extLst>
          </p:cNvPr>
          <p:cNvSpPr/>
          <p:nvPr/>
        </p:nvSpPr>
        <p:spPr>
          <a:xfrm>
            <a:off x="1822499" y="1773191"/>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Variables</a:t>
            </a:r>
          </a:p>
        </p:txBody>
      </p:sp>
      <p:sp>
        <p:nvSpPr>
          <p:cNvPr id="30" name="Rectangle 29">
            <a:extLst>
              <a:ext uri="{FF2B5EF4-FFF2-40B4-BE49-F238E27FC236}">
                <a16:creationId xmlns:a16="http://schemas.microsoft.com/office/drawing/2014/main" id="{D6238FD2-D662-A949-B3BA-0A2E13E89043}"/>
              </a:ext>
            </a:extLst>
          </p:cNvPr>
          <p:cNvSpPr/>
          <p:nvPr/>
        </p:nvSpPr>
        <p:spPr>
          <a:xfrm rot="16200000">
            <a:off x="-9882" y="3396979"/>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a:t>
            </a:r>
          </a:p>
        </p:txBody>
      </p:sp>
      <p:sp>
        <p:nvSpPr>
          <p:cNvPr id="32" name="Rectangle 31">
            <a:extLst>
              <a:ext uri="{FF2B5EF4-FFF2-40B4-BE49-F238E27FC236}">
                <a16:creationId xmlns:a16="http://schemas.microsoft.com/office/drawing/2014/main" id="{32A353AB-658E-E04B-BE46-6017F8E8F6C0}"/>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3" name="Rectangle 32">
            <a:extLst>
              <a:ext uri="{FF2B5EF4-FFF2-40B4-BE49-F238E27FC236}">
                <a16:creationId xmlns:a16="http://schemas.microsoft.com/office/drawing/2014/main" id="{C1C53640-70DD-5B4C-BC66-97E1A9976177}"/>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34" name="Rectangle 33">
            <a:extLst>
              <a:ext uri="{FF2B5EF4-FFF2-40B4-BE49-F238E27FC236}">
                <a16:creationId xmlns:a16="http://schemas.microsoft.com/office/drawing/2014/main" id="{B4535535-68F1-2949-8A2E-30F382C7DF89}"/>
              </a:ext>
            </a:extLst>
          </p:cNvPr>
          <p:cNvSpPr/>
          <p:nvPr/>
        </p:nvSpPr>
        <p:spPr>
          <a:xfrm>
            <a:off x="6890913" y="1212677"/>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Regularized (Logistic) Regression</a:t>
            </a:r>
          </a:p>
        </p:txBody>
      </p:sp>
      <p:sp>
        <p:nvSpPr>
          <p:cNvPr id="35" name="Rectangle 34">
            <a:extLst>
              <a:ext uri="{FF2B5EF4-FFF2-40B4-BE49-F238E27FC236}">
                <a16:creationId xmlns:a16="http://schemas.microsoft.com/office/drawing/2014/main" id="{686E445C-31C1-724E-8B65-34E8115966BA}"/>
              </a:ext>
            </a:extLst>
          </p:cNvPr>
          <p:cNvSpPr/>
          <p:nvPr/>
        </p:nvSpPr>
        <p:spPr>
          <a:xfrm>
            <a:off x="6890913" y="1910908"/>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Random Forest</a:t>
            </a:r>
          </a:p>
        </p:txBody>
      </p:sp>
      <p:sp>
        <p:nvSpPr>
          <p:cNvPr id="36" name="Rectangle 35">
            <a:extLst>
              <a:ext uri="{FF2B5EF4-FFF2-40B4-BE49-F238E27FC236}">
                <a16:creationId xmlns:a16="http://schemas.microsoft.com/office/drawing/2014/main" id="{DED7BFAC-DEE8-B64D-9200-A78164D0812E}"/>
              </a:ext>
            </a:extLst>
          </p:cNvPr>
          <p:cNvSpPr/>
          <p:nvPr/>
        </p:nvSpPr>
        <p:spPr>
          <a:xfrm>
            <a:off x="6890913" y="2609139"/>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Naïve Bayes</a:t>
            </a:r>
          </a:p>
        </p:txBody>
      </p:sp>
      <p:sp>
        <p:nvSpPr>
          <p:cNvPr id="37" name="Rectangle 36">
            <a:extLst>
              <a:ext uri="{FF2B5EF4-FFF2-40B4-BE49-F238E27FC236}">
                <a16:creationId xmlns:a16="http://schemas.microsoft.com/office/drawing/2014/main" id="{10B8A910-D5A3-6C4A-B5FC-A602EDE0866D}"/>
              </a:ext>
            </a:extLst>
          </p:cNvPr>
          <p:cNvSpPr/>
          <p:nvPr/>
        </p:nvSpPr>
        <p:spPr>
          <a:xfrm>
            <a:off x="6890913" y="3307370"/>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BISCU(W)IT</a:t>
            </a:r>
          </a:p>
        </p:txBody>
      </p:sp>
      <p:sp>
        <p:nvSpPr>
          <p:cNvPr id="38" name="Rectangle 37">
            <a:extLst>
              <a:ext uri="{FF2B5EF4-FFF2-40B4-BE49-F238E27FC236}">
                <a16:creationId xmlns:a16="http://schemas.microsoft.com/office/drawing/2014/main" id="{EABE74EE-E34C-8544-8B4E-3D91D7F2BC92}"/>
              </a:ext>
            </a:extLst>
          </p:cNvPr>
          <p:cNvSpPr/>
          <p:nvPr/>
        </p:nvSpPr>
        <p:spPr>
          <a:xfrm>
            <a:off x="6890913" y="4005601"/>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Neural Networks</a:t>
            </a:r>
          </a:p>
        </p:txBody>
      </p:sp>
      <p:sp>
        <p:nvSpPr>
          <p:cNvPr id="39" name="Rectangle 38">
            <a:extLst>
              <a:ext uri="{FF2B5EF4-FFF2-40B4-BE49-F238E27FC236}">
                <a16:creationId xmlns:a16="http://schemas.microsoft.com/office/drawing/2014/main" id="{27552E99-1783-7F42-B99C-951F5D398CC5}"/>
              </a:ext>
            </a:extLst>
          </p:cNvPr>
          <p:cNvSpPr/>
          <p:nvPr/>
        </p:nvSpPr>
        <p:spPr>
          <a:xfrm>
            <a:off x="6890913" y="4703832"/>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Support Vector Machines</a:t>
            </a:r>
          </a:p>
        </p:txBody>
      </p:sp>
      <p:sp>
        <p:nvSpPr>
          <p:cNvPr id="40" name="Rectangle 39">
            <a:extLst>
              <a:ext uri="{FF2B5EF4-FFF2-40B4-BE49-F238E27FC236}">
                <a16:creationId xmlns:a16="http://schemas.microsoft.com/office/drawing/2014/main" id="{2F81612E-6F5E-6A43-869C-F45528BAFE0F}"/>
              </a:ext>
            </a:extLst>
          </p:cNvPr>
          <p:cNvSpPr/>
          <p:nvPr/>
        </p:nvSpPr>
        <p:spPr>
          <a:xfrm>
            <a:off x="6543588" y="5985724"/>
            <a:ext cx="5098203" cy="680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supported by cross-validation, regularization, ensemble methods (e.g., bagging)</a:t>
            </a:r>
          </a:p>
        </p:txBody>
      </p:sp>
      <p:sp>
        <p:nvSpPr>
          <p:cNvPr id="41" name="Rectangle 40">
            <a:extLst>
              <a:ext uri="{FF2B5EF4-FFF2-40B4-BE49-F238E27FC236}">
                <a16:creationId xmlns:a16="http://schemas.microsoft.com/office/drawing/2014/main" id="{7E0E039A-D749-334C-9279-50C663E2CCE6}"/>
              </a:ext>
            </a:extLst>
          </p:cNvPr>
          <p:cNvSpPr/>
          <p:nvPr/>
        </p:nvSpPr>
        <p:spPr>
          <a:xfrm>
            <a:off x="6890913" y="5402063"/>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And more</a:t>
            </a:r>
          </a:p>
        </p:txBody>
      </p:sp>
    </p:spTree>
    <p:extLst>
      <p:ext uri="{BB962C8B-B14F-4D97-AF65-F5344CB8AC3E}">
        <p14:creationId xmlns:p14="http://schemas.microsoft.com/office/powerpoint/2010/main" val="592717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0C4C9B-C869-664A-BDB0-291EA5959AB4}"/>
              </a:ext>
            </a:extLst>
          </p:cNvPr>
          <p:cNvGraphicFramePr>
            <a:graphicFrameLocks noGrp="1"/>
          </p:cNvGraphicFramePr>
          <p:nvPr/>
        </p:nvGraphicFramePr>
        <p:xfrm>
          <a:off x="5102982" y="25420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3" name="Table 2">
            <a:extLst>
              <a:ext uri="{FF2B5EF4-FFF2-40B4-BE49-F238E27FC236}">
                <a16:creationId xmlns:a16="http://schemas.microsoft.com/office/drawing/2014/main" id="{BC8372E8-1BAC-EE42-8ED4-E223372CD0B0}"/>
              </a:ext>
            </a:extLst>
          </p:cNvPr>
          <p:cNvGraphicFramePr>
            <a:graphicFrameLocks noGrp="1"/>
          </p:cNvGraphicFramePr>
          <p:nvPr/>
        </p:nvGraphicFramePr>
        <p:xfrm>
          <a:off x="4950582" y="23896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4" name="Table 3">
            <a:extLst>
              <a:ext uri="{FF2B5EF4-FFF2-40B4-BE49-F238E27FC236}">
                <a16:creationId xmlns:a16="http://schemas.microsoft.com/office/drawing/2014/main" id="{0BB0AEBA-68F5-A949-A808-FD91426629B8}"/>
              </a:ext>
            </a:extLst>
          </p:cNvPr>
          <p:cNvGraphicFramePr>
            <a:graphicFrameLocks noGrp="1"/>
          </p:cNvGraphicFramePr>
          <p:nvPr/>
        </p:nvGraphicFramePr>
        <p:xfrm>
          <a:off x="4798182" y="22372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5" name="Table 4">
            <a:extLst>
              <a:ext uri="{FF2B5EF4-FFF2-40B4-BE49-F238E27FC236}">
                <a16:creationId xmlns:a16="http://schemas.microsoft.com/office/drawing/2014/main" id="{24191608-B634-F14E-B451-B697D419A588}"/>
              </a:ext>
            </a:extLst>
          </p:cNvPr>
          <p:cNvGraphicFramePr>
            <a:graphicFrameLocks noGrp="1"/>
          </p:cNvGraphicFramePr>
          <p:nvPr/>
        </p:nvGraphicFramePr>
        <p:xfrm>
          <a:off x="4645782" y="20848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6" name="Table 5">
            <a:extLst>
              <a:ext uri="{FF2B5EF4-FFF2-40B4-BE49-F238E27FC236}">
                <a16:creationId xmlns:a16="http://schemas.microsoft.com/office/drawing/2014/main" id="{0AF550AF-6FE2-1F4E-B6DB-8C67EF25A8BD}"/>
              </a:ext>
            </a:extLst>
          </p:cNvPr>
          <p:cNvGraphicFramePr>
            <a:graphicFrameLocks noGrp="1"/>
          </p:cNvGraphicFramePr>
          <p:nvPr/>
        </p:nvGraphicFramePr>
        <p:xfrm>
          <a:off x="4482497" y="1921573"/>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O</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t</a:t>
                      </a:r>
                      <a:r>
                        <a:rPr lang="en-US" baseline="-25000" dirty="0"/>
                        <a:t>i3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7" name="Table 16">
            <a:extLst>
              <a:ext uri="{FF2B5EF4-FFF2-40B4-BE49-F238E27FC236}">
                <a16:creationId xmlns:a16="http://schemas.microsoft.com/office/drawing/2014/main" id="{6A424D10-9782-2449-8B50-7AD589FEDF33}"/>
              </a:ext>
            </a:extLst>
          </p:cNvPr>
          <p:cNvGraphicFramePr>
            <a:graphicFrameLocks noGrp="1"/>
          </p:cNvGraphicFramePr>
          <p:nvPr/>
        </p:nvGraphicFramePr>
        <p:xfrm>
          <a:off x="1176615" y="25420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8" name="Table 17">
            <a:extLst>
              <a:ext uri="{FF2B5EF4-FFF2-40B4-BE49-F238E27FC236}">
                <a16:creationId xmlns:a16="http://schemas.microsoft.com/office/drawing/2014/main" id="{D062C3CC-E309-6A43-8557-3B63F8973E3C}"/>
              </a:ext>
            </a:extLst>
          </p:cNvPr>
          <p:cNvGraphicFramePr>
            <a:graphicFrameLocks noGrp="1"/>
          </p:cNvGraphicFramePr>
          <p:nvPr/>
        </p:nvGraphicFramePr>
        <p:xfrm>
          <a:off x="1024215" y="23896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9" name="Table 18">
            <a:extLst>
              <a:ext uri="{FF2B5EF4-FFF2-40B4-BE49-F238E27FC236}">
                <a16:creationId xmlns:a16="http://schemas.microsoft.com/office/drawing/2014/main" id="{A1E382DA-17B7-8549-B47B-D2C963C39D23}"/>
              </a:ext>
            </a:extLst>
          </p:cNvPr>
          <p:cNvGraphicFramePr>
            <a:graphicFrameLocks noGrp="1"/>
          </p:cNvGraphicFramePr>
          <p:nvPr/>
        </p:nvGraphicFramePr>
        <p:xfrm>
          <a:off x="871815" y="22372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0" name="Table 19">
            <a:extLst>
              <a:ext uri="{FF2B5EF4-FFF2-40B4-BE49-F238E27FC236}">
                <a16:creationId xmlns:a16="http://schemas.microsoft.com/office/drawing/2014/main" id="{A08B8E8E-9F98-5148-8586-2F66CE3F9A43}"/>
              </a:ext>
            </a:extLst>
          </p:cNvPr>
          <p:cNvGraphicFramePr>
            <a:graphicFrameLocks noGrp="1"/>
          </p:cNvGraphicFramePr>
          <p:nvPr/>
        </p:nvGraphicFramePr>
        <p:xfrm>
          <a:off x="719415" y="20848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1" name="Table 20">
            <a:extLst>
              <a:ext uri="{FF2B5EF4-FFF2-40B4-BE49-F238E27FC236}">
                <a16:creationId xmlns:a16="http://schemas.microsoft.com/office/drawing/2014/main" id="{E3183446-D67A-5A49-B6A5-79408CACC53C}"/>
              </a:ext>
            </a:extLst>
          </p:cNvPr>
          <p:cNvGraphicFramePr>
            <a:graphicFrameLocks noGrp="1"/>
          </p:cNvGraphicFramePr>
          <p:nvPr/>
        </p:nvGraphicFramePr>
        <p:xfrm>
          <a:off x="556130" y="1921573"/>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x</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x</a:t>
                      </a:r>
                      <a:r>
                        <a:rPr lang="en-US" baseline="-25000" dirty="0"/>
                        <a:t>3</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err="1"/>
                        <a:t>x</a:t>
                      </a:r>
                      <a:r>
                        <a:rPr lang="en-US" baseline="-25000" dirty="0" err="1"/>
                        <a:t>p</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t</a:t>
                      </a:r>
                      <a:r>
                        <a:rPr lang="en-US" baseline="-25000" dirty="0"/>
                        <a:t>i3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cxnSp>
        <p:nvCxnSpPr>
          <p:cNvPr id="22" name="Straight Arrow Connector 21">
            <a:extLst>
              <a:ext uri="{FF2B5EF4-FFF2-40B4-BE49-F238E27FC236}">
                <a16:creationId xmlns:a16="http://schemas.microsoft.com/office/drawing/2014/main" id="{F7EE495C-7F2A-9A4E-B032-63D502509F65}"/>
              </a:ext>
            </a:extLst>
          </p:cNvPr>
          <p:cNvCxnSpPr>
            <a:cxnSpLocks noChangeAspect="1"/>
            <a:endCxn id="27" idx="3"/>
          </p:cNvCxnSpPr>
          <p:nvPr/>
        </p:nvCxnSpPr>
        <p:spPr>
          <a:xfrm>
            <a:off x="3588176" y="2147836"/>
            <a:ext cx="811556" cy="797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A190CC0-D11F-3747-BC00-191D948B974F}"/>
              </a:ext>
            </a:extLst>
          </p:cNvPr>
          <p:cNvSpPr/>
          <p:nvPr/>
        </p:nvSpPr>
        <p:spPr>
          <a:xfrm>
            <a:off x="3359297" y="2107234"/>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1</a:t>
            </a:r>
            <a:endParaRPr lang="en-US" sz="1400" dirty="0">
              <a:solidFill>
                <a:schemeClr val="tx1"/>
              </a:solidFill>
            </a:endParaRPr>
          </a:p>
        </p:txBody>
      </p:sp>
      <p:sp>
        <p:nvSpPr>
          <p:cNvPr id="24" name="Rectangle 23">
            <a:extLst>
              <a:ext uri="{FF2B5EF4-FFF2-40B4-BE49-F238E27FC236}">
                <a16:creationId xmlns:a16="http://schemas.microsoft.com/office/drawing/2014/main" id="{E1B55233-1D39-794D-BC30-F71C4B668A24}"/>
              </a:ext>
            </a:extLst>
          </p:cNvPr>
          <p:cNvSpPr/>
          <p:nvPr/>
        </p:nvSpPr>
        <p:spPr>
          <a:xfrm>
            <a:off x="3513411" y="2282618"/>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2</a:t>
            </a:r>
            <a:endParaRPr lang="en-US" sz="1400" dirty="0">
              <a:solidFill>
                <a:schemeClr val="tx1"/>
              </a:solidFill>
            </a:endParaRPr>
          </a:p>
        </p:txBody>
      </p:sp>
      <p:sp>
        <p:nvSpPr>
          <p:cNvPr id="25" name="Rectangle 24">
            <a:extLst>
              <a:ext uri="{FF2B5EF4-FFF2-40B4-BE49-F238E27FC236}">
                <a16:creationId xmlns:a16="http://schemas.microsoft.com/office/drawing/2014/main" id="{62489E7A-4F5D-B847-92F7-A9A40854696A}"/>
              </a:ext>
            </a:extLst>
          </p:cNvPr>
          <p:cNvSpPr/>
          <p:nvPr/>
        </p:nvSpPr>
        <p:spPr>
          <a:xfrm>
            <a:off x="3659506" y="2443481"/>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3</a:t>
            </a:r>
            <a:endParaRPr lang="en-US" sz="1400" dirty="0">
              <a:solidFill>
                <a:schemeClr val="tx1"/>
              </a:solidFill>
            </a:endParaRPr>
          </a:p>
        </p:txBody>
      </p:sp>
      <p:sp>
        <p:nvSpPr>
          <p:cNvPr id="26" name="Rectangle 25">
            <a:extLst>
              <a:ext uri="{FF2B5EF4-FFF2-40B4-BE49-F238E27FC236}">
                <a16:creationId xmlns:a16="http://schemas.microsoft.com/office/drawing/2014/main" id="{25156B5C-28EA-684F-86A1-2EC857C12E9A}"/>
              </a:ext>
            </a:extLst>
          </p:cNvPr>
          <p:cNvSpPr/>
          <p:nvPr/>
        </p:nvSpPr>
        <p:spPr>
          <a:xfrm rot="2542964">
            <a:off x="3863191" y="2528613"/>
            <a:ext cx="424541" cy="432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AA39F527-D79B-BB43-8020-5ED2303A7AEE}"/>
              </a:ext>
            </a:extLst>
          </p:cNvPr>
          <p:cNvSpPr/>
          <p:nvPr/>
        </p:nvSpPr>
        <p:spPr>
          <a:xfrm>
            <a:off x="3975191" y="2754775"/>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N</a:t>
            </a:r>
            <a:endParaRPr lang="en-US" sz="1400" dirty="0">
              <a:solidFill>
                <a:schemeClr val="tx1"/>
              </a:solidFill>
            </a:endParaRPr>
          </a:p>
        </p:txBody>
      </p:sp>
      <p:sp>
        <p:nvSpPr>
          <p:cNvPr id="28" name="Rectangle 27">
            <a:extLst>
              <a:ext uri="{FF2B5EF4-FFF2-40B4-BE49-F238E27FC236}">
                <a16:creationId xmlns:a16="http://schemas.microsoft.com/office/drawing/2014/main" id="{F24C79CE-3906-1347-8B7D-F6741F6AA994}"/>
              </a:ext>
            </a:extLst>
          </p:cNvPr>
          <p:cNvSpPr/>
          <p:nvPr/>
        </p:nvSpPr>
        <p:spPr>
          <a:xfrm rot="2585981">
            <a:off x="3550277" y="2231732"/>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Persons</a:t>
            </a:r>
          </a:p>
        </p:txBody>
      </p:sp>
      <p:sp>
        <p:nvSpPr>
          <p:cNvPr id="29" name="Rectangle 28">
            <a:extLst>
              <a:ext uri="{FF2B5EF4-FFF2-40B4-BE49-F238E27FC236}">
                <a16:creationId xmlns:a16="http://schemas.microsoft.com/office/drawing/2014/main" id="{3010D217-D1FC-D94C-8DBC-99DC66A5D321}"/>
              </a:ext>
            </a:extLst>
          </p:cNvPr>
          <p:cNvSpPr/>
          <p:nvPr/>
        </p:nvSpPr>
        <p:spPr>
          <a:xfrm>
            <a:off x="1822499" y="1773191"/>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Variables</a:t>
            </a:r>
          </a:p>
        </p:txBody>
      </p:sp>
      <p:sp>
        <p:nvSpPr>
          <p:cNvPr id="30" name="Rectangle 29">
            <a:extLst>
              <a:ext uri="{FF2B5EF4-FFF2-40B4-BE49-F238E27FC236}">
                <a16:creationId xmlns:a16="http://schemas.microsoft.com/office/drawing/2014/main" id="{D6238FD2-D662-A949-B3BA-0A2E13E89043}"/>
              </a:ext>
            </a:extLst>
          </p:cNvPr>
          <p:cNvSpPr/>
          <p:nvPr/>
        </p:nvSpPr>
        <p:spPr>
          <a:xfrm rot="16200000">
            <a:off x="-9882" y="3396979"/>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a:t>
            </a:r>
          </a:p>
        </p:txBody>
      </p:sp>
      <p:sp>
        <p:nvSpPr>
          <p:cNvPr id="32" name="Rectangle 31">
            <a:extLst>
              <a:ext uri="{FF2B5EF4-FFF2-40B4-BE49-F238E27FC236}">
                <a16:creationId xmlns:a16="http://schemas.microsoft.com/office/drawing/2014/main" id="{32A353AB-658E-E04B-BE46-6017F8E8F6C0}"/>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3" name="Rectangle 32">
            <a:extLst>
              <a:ext uri="{FF2B5EF4-FFF2-40B4-BE49-F238E27FC236}">
                <a16:creationId xmlns:a16="http://schemas.microsoft.com/office/drawing/2014/main" id="{C1C53640-70DD-5B4C-BC66-97E1A9976177}"/>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34" name="Rectangle 33">
            <a:extLst>
              <a:ext uri="{FF2B5EF4-FFF2-40B4-BE49-F238E27FC236}">
                <a16:creationId xmlns:a16="http://schemas.microsoft.com/office/drawing/2014/main" id="{B4535535-68F1-2949-8A2E-30F382C7DF89}"/>
              </a:ext>
            </a:extLst>
          </p:cNvPr>
          <p:cNvSpPr/>
          <p:nvPr/>
        </p:nvSpPr>
        <p:spPr>
          <a:xfrm>
            <a:off x="6890913" y="1212677"/>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Regularized (Logistic) Regression</a:t>
            </a:r>
          </a:p>
        </p:txBody>
      </p:sp>
      <p:sp>
        <p:nvSpPr>
          <p:cNvPr id="35" name="Rectangle 34">
            <a:extLst>
              <a:ext uri="{FF2B5EF4-FFF2-40B4-BE49-F238E27FC236}">
                <a16:creationId xmlns:a16="http://schemas.microsoft.com/office/drawing/2014/main" id="{686E445C-31C1-724E-8B65-34E8115966BA}"/>
              </a:ext>
            </a:extLst>
          </p:cNvPr>
          <p:cNvSpPr/>
          <p:nvPr/>
        </p:nvSpPr>
        <p:spPr>
          <a:xfrm>
            <a:off x="6890913" y="1910908"/>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Random Forest</a:t>
            </a:r>
          </a:p>
        </p:txBody>
      </p:sp>
      <p:sp>
        <p:nvSpPr>
          <p:cNvPr id="36" name="Rectangle 35">
            <a:extLst>
              <a:ext uri="{FF2B5EF4-FFF2-40B4-BE49-F238E27FC236}">
                <a16:creationId xmlns:a16="http://schemas.microsoft.com/office/drawing/2014/main" id="{DED7BFAC-DEE8-B64D-9200-A78164D0812E}"/>
              </a:ext>
            </a:extLst>
          </p:cNvPr>
          <p:cNvSpPr/>
          <p:nvPr/>
        </p:nvSpPr>
        <p:spPr>
          <a:xfrm>
            <a:off x="6890913" y="2609139"/>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Naïve Bayes</a:t>
            </a:r>
          </a:p>
        </p:txBody>
      </p:sp>
      <p:sp>
        <p:nvSpPr>
          <p:cNvPr id="37" name="Rectangle 36">
            <a:extLst>
              <a:ext uri="{FF2B5EF4-FFF2-40B4-BE49-F238E27FC236}">
                <a16:creationId xmlns:a16="http://schemas.microsoft.com/office/drawing/2014/main" id="{10B8A910-D5A3-6C4A-B5FC-A602EDE0866D}"/>
              </a:ext>
            </a:extLst>
          </p:cNvPr>
          <p:cNvSpPr/>
          <p:nvPr/>
        </p:nvSpPr>
        <p:spPr>
          <a:xfrm>
            <a:off x="6890913" y="3307370"/>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BISCU(W)IT</a:t>
            </a:r>
          </a:p>
        </p:txBody>
      </p:sp>
      <p:sp>
        <p:nvSpPr>
          <p:cNvPr id="38" name="Rectangle 37">
            <a:extLst>
              <a:ext uri="{FF2B5EF4-FFF2-40B4-BE49-F238E27FC236}">
                <a16:creationId xmlns:a16="http://schemas.microsoft.com/office/drawing/2014/main" id="{EABE74EE-E34C-8544-8B4E-3D91D7F2BC92}"/>
              </a:ext>
            </a:extLst>
          </p:cNvPr>
          <p:cNvSpPr/>
          <p:nvPr/>
        </p:nvSpPr>
        <p:spPr>
          <a:xfrm>
            <a:off x="6890913" y="4005601"/>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Neural Networks</a:t>
            </a:r>
          </a:p>
        </p:txBody>
      </p:sp>
      <p:sp>
        <p:nvSpPr>
          <p:cNvPr id="39" name="Rectangle 38">
            <a:extLst>
              <a:ext uri="{FF2B5EF4-FFF2-40B4-BE49-F238E27FC236}">
                <a16:creationId xmlns:a16="http://schemas.microsoft.com/office/drawing/2014/main" id="{27552E99-1783-7F42-B99C-951F5D398CC5}"/>
              </a:ext>
            </a:extLst>
          </p:cNvPr>
          <p:cNvSpPr/>
          <p:nvPr/>
        </p:nvSpPr>
        <p:spPr>
          <a:xfrm>
            <a:off x="6890913" y="4703832"/>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Support Vector Machines</a:t>
            </a:r>
          </a:p>
        </p:txBody>
      </p:sp>
      <p:sp>
        <p:nvSpPr>
          <p:cNvPr id="40" name="Rectangle 39">
            <a:extLst>
              <a:ext uri="{FF2B5EF4-FFF2-40B4-BE49-F238E27FC236}">
                <a16:creationId xmlns:a16="http://schemas.microsoft.com/office/drawing/2014/main" id="{2F81612E-6F5E-6A43-869C-F45528BAFE0F}"/>
              </a:ext>
            </a:extLst>
          </p:cNvPr>
          <p:cNvSpPr/>
          <p:nvPr/>
        </p:nvSpPr>
        <p:spPr>
          <a:xfrm>
            <a:off x="6543588" y="5985724"/>
            <a:ext cx="5098203" cy="680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supported by cross-validation, regularization, ensemble methods (e.g., bagging)</a:t>
            </a:r>
          </a:p>
        </p:txBody>
      </p:sp>
      <p:sp>
        <p:nvSpPr>
          <p:cNvPr id="41" name="Rectangle 40">
            <a:extLst>
              <a:ext uri="{FF2B5EF4-FFF2-40B4-BE49-F238E27FC236}">
                <a16:creationId xmlns:a16="http://schemas.microsoft.com/office/drawing/2014/main" id="{7E0E039A-D749-334C-9279-50C663E2CCE6}"/>
              </a:ext>
            </a:extLst>
          </p:cNvPr>
          <p:cNvSpPr/>
          <p:nvPr/>
        </p:nvSpPr>
        <p:spPr>
          <a:xfrm>
            <a:off x="6890913" y="5402063"/>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 And more</a:t>
            </a:r>
          </a:p>
        </p:txBody>
      </p:sp>
      <p:sp>
        <p:nvSpPr>
          <p:cNvPr id="31" name="Rectangle 30">
            <a:extLst>
              <a:ext uri="{FF2B5EF4-FFF2-40B4-BE49-F238E27FC236}">
                <a16:creationId xmlns:a16="http://schemas.microsoft.com/office/drawing/2014/main" id="{7D0D514F-EC84-0D38-C525-5713A1739A99}"/>
              </a:ext>
            </a:extLst>
          </p:cNvPr>
          <p:cNvSpPr/>
          <p:nvPr/>
        </p:nvSpPr>
        <p:spPr>
          <a:xfrm>
            <a:off x="6738512" y="1849123"/>
            <a:ext cx="5185758" cy="494709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697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0C4C9B-C869-664A-BDB0-291EA5959AB4}"/>
              </a:ext>
            </a:extLst>
          </p:cNvPr>
          <p:cNvGraphicFramePr>
            <a:graphicFrameLocks noGrp="1"/>
          </p:cNvGraphicFramePr>
          <p:nvPr/>
        </p:nvGraphicFramePr>
        <p:xfrm>
          <a:off x="5102982" y="25420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3" name="Table 2">
            <a:extLst>
              <a:ext uri="{FF2B5EF4-FFF2-40B4-BE49-F238E27FC236}">
                <a16:creationId xmlns:a16="http://schemas.microsoft.com/office/drawing/2014/main" id="{BC8372E8-1BAC-EE42-8ED4-E223372CD0B0}"/>
              </a:ext>
            </a:extLst>
          </p:cNvPr>
          <p:cNvGraphicFramePr>
            <a:graphicFrameLocks noGrp="1"/>
          </p:cNvGraphicFramePr>
          <p:nvPr/>
        </p:nvGraphicFramePr>
        <p:xfrm>
          <a:off x="4950582" y="23896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4" name="Table 3">
            <a:extLst>
              <a:ext uri="{FF2B5EF4-FFF2-40B4-BE49-F238E27FC236}">
                <a16:creationId xmlns:a16="http://schemas.microsoft.com/office/drawing/2014/main" id="{0BB0AEBA-68F5-A949-A808-FD91426629B8}"/>
              </a:ext>
            </a:extLst>
          </p:cNvPr>
          <p:cNvGraphicFramePr>
            <a:graphicFrameLocks noGrp="1"/>
          </p:cNvGraphicFramePr>
          <p:nvPr/>
        </p:nvGraphicFramePr>
        <p:xfrm>
          <a:off x="4798182" y="22372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5" name="Table 4">
            <a:extLst>
              <a:ext uri="{FF2B5EF4-FFF2-40B4-BE49-F238E27FC236}">
                <a16:creationId xmlns:a16="http://schemas.microsoft.com/office/drawing/2014/main" id="{24191608-B634-F14E-B451-B697D419A588}"/>
              </a:ext>
            </a:extLst>
          </p:cNvPr>
          <p:cNvGraphicFramePr>
            <a:graphicFrameLocks noGrp="1"/>
          </p:cNvGraphicFramePr>
          <p:nvPr/>
        </p:nvGraphicFramePr>
        <p:xfrm>
          <a:off x="4645782" y="20848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6" name="Table 5">
            <a:extLst>
              <a:ext uri="{FF2B5EF4-FFF2-40B4-BE49-F238E27FC236}">
                <a16:creationId xmlns:a16="http://schemas.microsoft.com/office/drawing/2014/main" id="{0AF550AF-6FE2-1F4E-B6DB-8C67EF25A8BD}"/>
              </a:ext>
            </a:extLst>
          </p:cNvPr>
          <p:cNvGraphicFramePr>
            <a:graphicFrameLocks noGrp="1"/>
          </p:cNvGraphicFramePr>
          <p:nvPr/>
        </p:nvGraphicFramePr>
        <p:xfrm>
          <a:off x="4482497" y="1921573"/>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O</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t</a:t>
                      </a:r>
                      <a:r>
                        <a:rPr lang="en-US" baseline="-25000" dirty="0"/>
                        <a:t>i3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7" name="Table 16">
            <a:extLst>
              <a:ext uri="{FF2B5EF4-FFF2-40B4-BE49-F238E27FC236}">
                <a16:creationId xmlns:a16="http://schemas.microsoft.com/office/drawing/2014/main" id="{6A424D10-9782-2449-8B50-7AD589FEDF33}"/>
              </a:ext>
            </a:extLst>
          </p:cNvPr>
          <p:cNvGraphicFramePr>
            <a:graphicFrameLocks noGrp="1"/>
          </p:cNvGraphicFramePr>
          <p:nvPr/>
        </p:nvGraphicFramePr>
        <p:xfrm>
          <a:off x="1176615" y="25420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8" name="Table 17">
            <a:extLst>
              <a:ext uri="{FF2B5EF4-FFF2-40B4-BE49-F238E27FC236}">
                <a16:creationId xmlns:a16="http://schemas.microsoft.com/office/drawing/2014/main" id="{D062C3CC-E309-6A43-8557-3B63F8973E3C}"/>
              </a:ext>
            </a:extLst>
          </p:cNvPr>
          <p:cNvGraphicFramePr>
            <a:graphicFrameLocks noGrp="1"/>
          </p:cNvGraphicFramePr>
          <p:nvPr/>
        </p:nvGraphicFramePr>
        <p:xfrm>
          <a:off x="1024215" y="23896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9" name="Table 18">
            <a:extLst>
              <a:ext uri="{FF2B5EF4-FFF2-40B4-BE49-F238E27FC236}">
                <a16:creationId xmlns:a16="http://schemas.microsoft.com/office/drawing/2014/main" id="{A1E382DA-17B7-8549-B47B-D2C963C39D23}"/>
              </a:ext>
            </a:extLst>
          </p:cNvPr>
          <p:cNvGraphicFramePr>
            <a:graphicFrameLocks noGrp="1"/>
          </p:cNvGraphicFramePr>
          <p:nvPr/>
        </p:nvGraphicFramePr>
        <p:xfrm>
          <a:off x="871815" y="22372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0" name="Table 19">
            <a:extLst>
              <a:ext uri="{FF2B5EF4-FFF2-40B4-BE49-F238E27FC236}">
                <a16:creationId xmlns:a16="http://schemas.microsoft.com/office/drawing/2014/main" id="{A08B8E8E-9F98-5148-8586-2F66CE3F9A43}"/>
              </a:ext>
            </a:extLst>
          </p:cNvPr>
          <p:cNvGraphicFramePr>
            <a:graphicFrameLocks noGrp="1"/>
          </p:cNvGraphicFramePr>
          <p:nvPr/>
        </p:nvGraphicFramePr>
        <p:xfrm>
          <a:off x="719415" y="20848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1" name="Table 20">
            <a:extLst>
              <a:ext uri="{FF2B5EF4-FFF2-40B4-BE49-F238E27FC236}">
                <a16:creationId xmlns:a16="http://schemas.microsoft.com/office/drawing/2014/main" id="{E3183446-D67A-5A49-B6A5-79408CACC53C}"/>
              </a:ext>
            </a:extLst>
          </p:cNvPr>
          <p:cNvGraphicFramePr>
            <a:graphicFrameLocks noGrp="1"/>
          </p:cNvGraphicFramePr>
          <p:nvPr/>
        </p:nvGraphicFramePr>
        <p:xfrm>
          <a:off x="556130" y="1921573"/>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x</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x</a:t>
                      </a:r>
                      <a:r>
                        <a:rPr lang="en-US" baseline="-25000" dirty="0"/>
                        <a:t>3</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err="1"/>
                        <a:t>x</a:t>
                      </a:r>
                      <a:r>
                        <a:rPr lang="en-US" baseline="-25000" dirty="0" err="1"/>
                        <a:t>p</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t</a:t>
                      </a:r>
                      <a:r>
                        <a:rPr lang="en-US" baseline="-25000" dirty="0"/>
                        <a:t>i3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cxnSp>
        <p:nvCxnSpPr>
          <p:cNvPr id="22" name="Straight Arrow Connector 21">
            <a:extLst>
              <a:ext uri="{FF2B5EF4-FFF2-40B4-BE49-F238E27FC236}">
                <a16:creationId xmlns:a16="http://schemas.microsoft.com/office/drawing/2014/main" id="{F7EE495C-7F2A-9A4E-B032-63D502509F65}"/>
              </a:ext>
            </a:extLst>
          </p:cNvPr>
          <p:cNvCxnSpPr>
            <a:cxnSpLocks noChangeAspect="1"/>
            <a:endCxn id="27" idx="3"/>
          </p:cNvCxnSpPr>
          <p:nvPr/>
        </p:nvCxnSpPr>
        <p:spPr>
          <a:xfrm>
            <a:off x="3588176" y="2147836"/>
            <a:ext cx="811556" cy="797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A190CC0-D11F-3747-BC00-191D948B974F}"/>
              </a:ext>
            </a:extLst>
          </p:cNvPr>
          <p:cNvSpPr/>
          <p:nvPr/>
        </p:nvSpPr>
        <p:spPr>
          <a:xfrm>
            <a:off x="3359297" y="2107234"/>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1</a:t>
            </a:r>
            <a:endParaRPr lang="en-US" sz="1400" dirty="0">
              <a:solidFill>
                <a:schemeClr val="tx1"/>
              </a:solidFill>
            </a:endParaRPr>
          </a:p>
        </p:txBody>
      </p:sp>
      <p:sp>
        <p:nvSpPr>
          <p:cNvPr id="24" name="Rectangle 23">
            <a:extLst>
              <a:ext uri="{FF2B5EF4-FFF2-40B4-BE49-F238E27FC236}">
                <a16:creationId xmlns:a16="http://schemas.microsoft.com/office/drawing/2014/main" id="{E1B55233-1D39-794D-BC30-F71C4B668A24}"/>
              </a:ext>
            </a:extLst>
          </p:cNvPr>
          <p:cNvSpPr/>
          <p:nvPr/>
        </p:nvSpPr>
        <p:spPr>
          <a:xfrm>
            <a:off x="3513411" y="2282618"/>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2</a:t>
            </a:r>
            <a:endParaRPr lang="en-US" sz="1400" dirty="0">
              <a:solidFill>
                <a:schemeClr val="tx1"/>
              </a:solidFill>
            </a:endParaRPr>
          </a:p>
        </p:txBody>
      </p:sp>
      <p:sp>
        <p:nvSpPr>
          <p:cNvPr id="25" name="Rectangle 24">
            <a:extLst>
              <a:ext uri="{FF2B5EF4-FFF2-40B4-BE49-F238E27FC236}">
                <a16:creationId xmlns:a16="http://schemas.microsoft.com/office/drawing/2014/main" id="{62489E7A-4F5D-B847-92F7-A9A40854696A}"/>
              </a:ext>
            </a:extLst>
          </p:cNvPr>
          <p:cNvSpPr/>
          <p:nvPr/>
        </p:nvSpPr>
        <p:spPr>
          <a:xfrm>
            <a:off x="3659506" y="2443481"/>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3</a:t>
            </a:r>
            <a:endParaRPr lang="en-US" sz="1400" dirty="0">
              <a:solidFill>
                <a:schemeClr val="tx1"/>
              </a:solidFill>
            </a:endParaRPr>
          </a:p>
        </p:txBody>
      </p:sp>
      <p:sp>
        <p:nvSpPr>
          <p:cNvPr id="26" name="Rectangle 25">
            <a:extLst>
              <a:ext uri="{FF2B5EF4-FFF2-40B4-BE49-F238E27FC236}">
                <a16:creationId xmlns:a16="http://schemas.microsoft.com/office/drawing/2014/main" id="{25156B5C-28EA-684F-86A1-2EC857C12E9A}"/>
              </a:ext>
            </a:extLst>
          </p:cNvPr>
          <p:cNvSpPr/>
          <p:nvPr/>
        </p:nvSpPr>
        <p:spPr>
          <a:xfrm rot="2542964">
            <a:off x="3863191" y="2528613"/>
            <a:ext cx="424541" cy="432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AA39F527-D79B-BB43-8020-5ED2303A7AEE}"/>
              </a:ext>
            </a:extLst>
          </p:cNvPr>
          <p:cNvSpPr/>
          <p:nvPr/>
        </p:nvSpPr>
        <p:spPr>
          <a:xfrm>
            <a:off x="3975191" y="2754775"/>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N</a:t>
            </a:r>
            <a:endParaRPr lang="en-US" sz="1400" dirty="0">
              <a:solidFill>
                <a:schemeClr val="tx1"/>
              </a:solidFill>
            </a:endParaRPr>
          </a:p>
        </p:txBody>
      </p:sp>
      <p:sp>
        <p:nvSpPr>
          <p:cNvPr id="28" name="Rectangle 27">
            <a:extLst>
              <a:ext uri="{FF2B5EF4-FFF2-40B4-BE49-F238E27FC236}">
                <a16:creationId xmlns:a16="http://schemas.microsoft.com/office/drawing/2014/main" id="{F24C79CE-3906-1347-8B7D-F6741F6AA994}"/>
              </a:ext>
            </a:extLst>
          </p:cNvPr>
          <p:cNvSpPr/>
          <p:nvPr/>
        </p:nvSpPr>
        <p:spPr>
          <a:xfrm rot="2585981">
            <a:off x="3550277" y="2231732"/>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Persons</a:t>
            </a:r>
          </a:p>
        </p:txBody>
      </p:sp>
      <p:sp>
        <p:nvSpPr>
          <p:cNvPr id="29" name="Rectangle 28">
            <a:extLst>
              <a:ext uri="{FF2B5EF4-FFF2-40B4-BE49-F238E27FC236}">
                <a16:creationId xmlns:a16="http://schemas.microsoft.com/office/drawing/2014/main" id="{3010D217-D1FC-D94C-8DBC-99DC66A5D321}"/>
              </a:ext>
            </a:extLst>
          </p:cNvPr>
          <p:cNvSpPr/>
          <p:nvPr/>
        </p:nvSpPr>
        <p:spPr>
          <a:xfrm>
            <a:off x="1822499" y="1773191"/>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Variables</a:t>
            </a:r>
          </a:p>
        </p:txBody>
      </p:sp>
      <p:sp>
        <p:nvSpPr>
          <p:cNvPr id="30" name="Rectangle 29">
            <a:extLst>
              <a:ext uri="{FF2B5EF4-FFF2-40B4-BE49-F238E27FC236}">
                <a16:creationId xmlns:a16="http://schemas.microsoft.com/office/drawing/2014/main" id="{D6238FD2-D662-A949-B3BA-0A2E13E89043}"/>
              </a:ext>
            </a:extLst>
          </p:cNvPr>
          <p:cNvSpPr/>
          <p:nvPr/>
        </p:nvSpPr>
        <p:spPr>
          <a:xfrm rot="16200000">
            <a:off x="-9882" y="3396979"/>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a:t>
            </a:r>
          </a:p>
        </p:txBody>
      </p:sp>
      <p:sp>
        <p:nvSpPr>
          <p:cNvPr id="32" name="Rectangle 31">
            <a:extLst>
              <a:ext uri="{FF2B5EF4-FFF2-40B4-BE49-F238E27FC236}">
                <a16:creationId xmlns:a16="http://schemas.microsoft.com/office/drawing/2014/main" id="{32A353AB-658E-E04B-BE46-6017F8E8F6C0}"/>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3" name="Rectangle 32">
            <a:extLst>
              <a:ext uri="{FF2B5EF4-FFF2-40B4-BE49-F238E27FC236}">
                <a16:creationId xmlns:a16="http://schemas.microsoft.com/office/drawing/2014/main" id="{C1C53640-70DD-5B4C-BC66-97E1A9976177}"/>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34" name="Rectangle 33">
            <a:extLst>
              <a:ext uri="{FF2B5EF4-FFF2-40B4-BE49-F238E27FC236}">
                <a16:creationId xmlns:a16="http://schemas.microsoft.com/office/drawing/2014/main" id="{B4535535-68F1-2949-8A2E-30F382C7DF89}"/>
              </a:ext>
            </a:extLst>
          </p:cNvPr>
          <p:cNvSpPr/>
          <p:nvPr/>
        </p:nvSpPr>
        <p:spPr>
          <a:xfrm>
            <a:off x="6890913" y="1212677"/>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Regularized (Logistic) Regression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5AF3E70-FAC9-DD3F-EA96-89D69BBFB394}"/>
                  </a:ext>
                </a:extLst>
              </p:cNvPr>
              <p:cNvSpPr/>
              <p:nvPr/>
            </p:nvSpPr>
            <p:spPr>
              <a:xfrm>
                <a:off x="6417236" y="2201940"/>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𝒀</m:t>
                          </m:r>
                        </m:e>
                        <m:sub>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𝟎</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r>
                        <a:rPr lang="en-US" sz="2000" b="1" i="1" dirty="0">
                          <a:solidFill>
                            <a:schemeClr val="tx1"/>
                          </a:solidFill>
                          <a:latin typeface="Cambria Math" panose="02040503050406030204" pitchFamily="18" charset="0"/>
                        </a:rPr>
                        <m:t>…+ </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m:t>
                          </m:r>
                        </m:sub>
                      </m:sSub>
                      <m:r>
                        <a:rPr lang="en-US" sz="2000" b="1" i="1" dirty="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ea typeface="Cambria Math" panose="02040503050406030204" pitchFamily="18" charset="0"/>
                            </a:rPr>
                            <m:t>𝜺</m:t>
                          </m:r>
                        </m:e>
                        <m:sub>
                          <m:r>
                            <a:rPr lang="en-US" sz="2000" b="1" i="1" dirty="0" smtClean="0">
                              <a:solidFill>
                                <a:schemeClr val="tx1"/>
                              </a:solidFill>
                              <a:latin typeface="Cambria Math" panose="02040503050406030204" pitchFamily="18" charset="0"/>
                            </a:rPr>
                            <m:t>𝒑𝒊𝒕</m:t>
                          </m:r>
                        </m:sub>
                      </m:sSub>
                    </m:oMath>
                  </m:oMathPara>
                </a14:m>
                <a:endParaRPr lang="en-US" sz="2000" b="1" dirty="0">
                  <a:solidFill>
                    <a:schemeClr val="tx1"/>
                  </a:solidFill>
                </a:endParaRPr>
              </a:p>
            </p:txBody>
          </p:sp>
        </mc:Choice>
        <mc:Fallback xmlns="">
          <p:sp>
            <p:nvSpPr>
              <p:cNvPr id="7" name="Rectangle 6">
                <a:extLst>
                  <a:ext uri="{FF2B5EF4-FFF2-40B4-BE49-F238E27FC236}">
                    <a16:creationId xmlns:a16="http://schemas.microsoft.com/office/drawing/2014/main" id="{F5AF3E70-FAC9-DD3F-EA96-89D69BBFB394}"/>
                  </a:ext>
                </a:extLst>
              </p:cNvPr>
              <p:cNvSpPr>
                <a:spLocks noRot="1" noChangeAspect="1" noMove="1" noResize="1" noEditPoints="1" noAdjustHandles="1" noChangeArrowheads="1" noChangeShapeType="1" noTextEdit="1"/>
              </p:cNvSpPr>
              <p:nvPr/>
            </p:nvSpPr>
            <p:spPr>
              <a:xfrm>
                <a:off x="6417236" y="2201940"/>
                <a:ext cx="5350908" cy="680831"/>
              </a:xfrm>
              <a:prstGeom prst="rect">
                <a:avLst/>
              </a:prstGeom>
              <a:blipFill>
                <a:blip r:embed="rId2"/>
                <a:stretch>
                  <a:fillRect/>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1E282351-A71F-2C67-E6AA-73A44838512F}"/>
              </a:ext>
            </a:extLst>
          </p:cNvPr>
          <p:cNvSpPr/>
          <p:nvPr/>
        </p:nvSpPr>
        <p:spPr>
          <a:xfrm>
            <a:off x="7078539" y="3295815"/>
            <a:ext cx="4028302" cy="1169168"/>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Goal</a:t>
            </a:r>
            <a:r>
              <a:rPr lang="en-US" sz="2400" dirty="0">
                <a:solidFill>
                  <a:schemeClr val="tx1"/>
                </a:solidFill>
              </a:rPr>
              <a:t>: Find the best combinations of coefficients across predictors</a:t>
            </a:r>
          </a:p>
        </p:txBody>
      </p:sp>
    </p:spTree>
    <p:extLst>
      <p:ext uri="{BB962C8B-B14F-4D97-AF65-F5344CB8AC3E}">
        <p14:creationId xmlns:p14="http://schemas.microsoft.com/office/powerpoint/2010/main" val="3516281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0C4C9B-C869-664A-BDB0-291EA5959AB4}"/>
              </a:ext>
            </a:extLst>
          </p:cNvPr>
          <p:cNvGraphicFramePr>
            <a:graphicFrameLocks noGrp="1"/>
          </p:cNvGraphicFramePr>
          <p:nvPr/>
        </p:nvGraphicFramePr>
        <p:xfrm>
          <a:off x="4378072" y="1215450"/>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3" name="Table 2">
            <a:extLst>
              <a:ext uri="{FF2B5EF4-FFF2-40B4-BE49-F238E27FC236}">
                <a16:creationId xmlns:a16="http://schemas.microsoft.com/office/drawing/2014/main" id="{BC8372E8-1BAC-EE42-8ED4-E223372CD0B0}"/>
              </a:ext>
            </a:extLst>
          </p:cNvPr>
          <p:cNvGraphicFramePr>
            <a:graphicFrameLocks noGrp="1"/>
          </p:cNvGraphicFramePr>
          <p:nvPr/>
        </p:nvGraphicFramePr>
        <p:xfrm>
          <a:off x="4225672" y="1063050"/>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4" name="Table 3">
            <a:extLst>
              <a:ext uri="{FF2B5EF4-FFF2-40B4-BE49-F238E27FC236}">
                <a16:creationId xmlns:a16="http://schemas.microsoft.com/office/drawing/2014/main" id="{0BB0AEBA-68F5-A949-A808-FD91426629B8}"/>
              </a:ext>
            </a:extLst>
          </p:cNvPr>
          <p:cNvGraphicFramePr>
            <a:graphicFrameLocks noGrp="1"/>
          </p:cNvGraphicFramePr>
          <p:nvPr/>
        </p:nvGraphicFramePr>
        <p:xfrm>
          <a:off x="4073272" y="910650"/>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5" name="Table 4">
            <a:extLst>
              <a:ext uri="{FF2B5EF4-FFF2-40B4-BE49-F238E27FC236}">
                <a16:creationId xmlns:a16="http://schemas.microsoft.com/office/drawing/2014/main" id="{24191608-B634-F14E-B451-B697D419A588}"/>
              </a:ext>
            </a:extLst>
          </p:cNvPr>
          <p:cNvGraphicFramePr>
            <a:graphicFrameLocks noGrp="1"/>
          </p:cNvGraphicFramePr>
          <p:nvPr/>
        </p:nvGraphicFramePr>
        <p:xfrm>
          <a:off x="3920872" y="758250"/>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6" name="Table 5">
            <a:extLst>
              <a:ext uri="{FF2B5EF4-FFF2-40B4-BE49-F238E27FC236}">
                <a16:creationId xmlns:a16="http://schemas.microsoft.com/office/drawing/2014/main" id="{0AF550AF-6FE2-1F4E-B6DB-8C67EF25A8BD}"/>
              </a:ext>
            </a:extLst>
          </p:cNvPr>
          <p:cNvGraphicFramePr>
            <a:graphicFrameLocks noGrp="1"/>
          </p:cNvGraphicFramePr>
          <p:nvPr/>
        </p:nvGraphicFramePr>
        <p:xfrm>
          <a:off x="3757587" y="594963"/>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O</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7" name="Table 16">
            <a:extLst>
              <a:ext uri="{FF2B5EF4-FFF2-40B4-BE49-F238E27FC236}">
                <a16:creationId xmlns:a16="http://schemas.microsoft.com/office/drawing/2014/main" id="{6A424D10-9782-2449-8B50-7AD589FEDF33}"/>
              </a:ext>
            </a:extLst>
          </p:cNvPr>
          <p:cNvGraphicFramePr>
            <a:graphicFrameLocks noGrp="1"/>
          </p:cNvGraphicFramePr>
          <p:nvPr/>
        </p:nvGraphicFramePr>
        <p:xfrm>
          <a:off x="1085159" y="1215450"/>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18" name="Table 17">
            <a:extLst>
              <a:ext uri="{FF2B5EF4-FFF2-40B4-BE49-F238E27FC236}">
                <a16:creationId xmlns:a16="http://schemas.microsoft.com/office/drawing/2014/main" id="{D062C3CC-E309-6A43-8557-3B63F8973E3C}"/>
              </a:ext>
            </a:extLst>
          </p:cNvPr>
          <p:cNvGraphicFramePr>
            <a:graphicFrameLocks noGrp="1"/>
          </p:cNvGraphicFramePr>
          <p:nvPr/>
        </p:nvGraphicFramePr>
        <p:xfrm>
          <a:off x="932759" y="1063050"/>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19" name="Table 18">
            <a:extLst>
              <a:ext uri="{FF2B5EF4-FFF2-40B4-BE49-F238E27FC236}">
                <a16:creationId xmlns:a16="http://schemas.microsoft.com/office/drawing/2014/main" id="{A1E382DA-17B7-8549-B47B-D2C963C39D23}"/>
              </a:ext>
            </a:extLst>
          </p:cNvPr>
          <p:cNvGraphicFramePr>
            <a:graphicFrameLocks noGrp="1"/>
          </p:cNvGraphicFramePr>
          <p:nvPr/>
        </p:nvGraphicFramePr>
        <p:xfrm>
          <a:off x="780359" y="910650"/>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20" name="Table 19">
            <a:extLst>
              <a:ext uri="{FF2B5EF4-FFF2-40B4-BE49-F238E27FC236}">
                <a16:creationId xmlns:a16="http://schemas.microsoft.com/office/drawing/2014/main" id="{A08B8E8E-9F98-5148-8586-2F66CE3F9A43}"/>
              </a:ext>
            </a:extLst>
          </p:cNvPr>
          <p:cNvGraphicFramePr>
            <a:graphicFrameLocks noGrp="1"/>
          </p:cNvGraphicFramePr>
          <p:nvPr/>
        </p:nvGraphicFramePr>
        <p:xfrm>
          <a:off x="627959" y="758250"/>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1" name="Table 20">
            <a:extLst>
              <a:ext uri="{FF2B5EF4-FFF2-40B4-BE49-F238E27FC236}">
                <a16:creationId xmlns:a16="http://schemas.microsoft.com/office/drawing/2014/main" id="{E3183446-D67A-5A49-B6A5-79408CACC53C}"/>
              </a:ext>
            </a:extLst>
          </p:cNvPr>
          <p:cNvGraphicFramePr>
            <a:graphicFrameLocks noGrp="1"/>
          </p:cNvGraphicFramePr>
          <p:nvPr/>
        </p:nvGraphicFramePr>
        <p:xfrm>
          <a:off x="464674" y="594963"/>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x</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err="1"/>
                        <a:t>x</a:t>
                      </a:r>
                      <a:r>
                        <a:rPr lang="en-US" baseline="-25000" dirty="0" err="1"/>
                        <a:t>p</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cxnSp>
        <p:nvCxnSpPr>
          <p:cNvPr id="22" name="Straight Arrow Connector 21">
            <a:extLst>
              <a:ext uri="{FF2B5EF4-FFF2-40B4-BE49-F238E27FC236}">
                <a16:creationId xmlns:a16="http://schemas.microsoft.com/office/drawing/2014/main" id="{F7EE495C-7F2A-9A4E-B032-63D502509F65}"/>
              </a:ext>
            </a:extLst>
          </p:cNvPr>
          <p:cNvCxnSpPr>
            <a:cxnSpLocks noChangeAspect="1"/>
            <a:endCxn id="27" idx="3"/>
          </p:cNvCxnSpPr>
          <p:nvPr/>
        </p:nvCxnSpPr>
        <p:spPr>
          <a:xfrm>
            <a:off x="3039511" y="734727"/>
            <a:ext cx="811556" cy="797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A190CC0-D11F-3747-BC00-191D948B974F}"/>
              </a:ext>
            </a:extLst>
          </p:cNvPr>
          <p:cNvSpPr/>
          <p:nvPr/>
        </p:nvSpPr>
        <p:spPr>
          <a:xfrm>
            <a:off x="2810632" y="694125"/>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1</a:t>
            </a:r>
            <a:endParaRPr lang="en-US" sz="1400" dirty="0">
              <a:solidFill>
                <a:schemeClr val="tx1"/>
              </a:solidFill>
            </a:endParaRPr>
          </a:p>
        </p:txBody>
      </p:sp>
      <p:sp>
        <p:nvSpPr>
          <p:cNvPr id="24" name="Rectangle 23">
            <a:extLst>
              <a:ext uri="{FF2B5EF4-FFF2-40B4-BE49-F238E27FC236}">
                <a16:creationId xmlns:a16="http://schemas.microsoft.com/office/drawing/2014/main" id="{E1B55233-1D39-794D-BC30-F71C4B668A24}"/>
              </a:ext>
            </a:extLst>
          </p:cNvPr>
          <p:cNvSpPr/>
          <p:nvPr/>
        </p:nvSpPr>
        <p:spPr>
          <a:xfrm>
            <a:off x="2964746" y="869509"/>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2</a:t>
            </a:r>
            <a:endParaRPr lang="en-US" sz="1400" dirty="0">
              <a:solidFill>
                <a:schemeClr val="tx1"/>
              </a:solidFill>
            </a:endParaRPr>
          </a:p>
        </p:txBody>
      </p:sp>
      <p:sp>
        <p:nvSpPr>
          <p:cNvPr id="25" name="Rectangle 24">
            <a:extLst>
              <a:ext uri="{FF2B5EF4-FFF2-40B4-BE49-F238E27FC236}">
                <a16:creationId xmlns:a16="http://schemas.microsoft.com/office/drawing/2014/main" id="{62489E7A-4F5D-B847-92F7-A9A40854696A}"/>
              </a:ext>
            </a:extLst>
          </p:cNvPr>
          <p:cNvSpPr/>
          <p:nvPr/>
        </p:nvSpPr>
        <p:spPr>
          <a:xfrm>
            <a:off x="3110841" y="1030372"/>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3</a:t>
            </a:r>
            <a:endParaRPr lang="en-US" sz="1400" dirty="0">
              <a:solidFill>
                <a:schemeClr val="tx1"/>
              </a:solidFill>
            </a:endParaRPr>
          </a:p>
        </p:txBody>
      </p:sp>
      <p:sp>
        <p:nvSpPr>
          <p:cNvPr id="26" name="Rectangle 25">
            <a:extLst>
              <a:ext uri="{FF2B5EF4-FFF2-40B4-BE49-F238E27FC236}">
                <a16:creationId xmlns:a16="http://schemas.microsoft.com/office/drawing/2014/main" id="{25156B5C-28EA-684F-86A1-2EC857C12E9A}"/>
              </a:ext>
            </a:extLst>
          </p:cNvPr>
          <p:cNvSpPr/>
          <p:nvPr/>
        </p:nvSpPr>
        <p:spPr>
          <a:xfrm rot="2542964">
            <a:off x="3314526" y="1115504"/>
            <a:ext cx="424541" cy="432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AA39F527-D79B-BB43-8020-5ED2303A7AEE}"/>
              </a:ext>
            </a:extLst>
          </p:cNvPr>
          <p:cNvSpPr/>
          <p:nvPr/>
        </p:nvSpPr>
        <p:spPr>
          <a:xfrm>
            <a:off x="3426526" y="1341666"/>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N</a:t>
            </a:r>
            <a:endParaRPr lang="en-US" sz="1400" dirty="0">
              <a:solidFill>
                <a:schemeClr val="tx1"/>
              </a:solidFill>
            </a:endParaRPr>
          </a:p>
        </p:txBody>
      </p:sp>
      <p:sp>
        <p:nvSpPr>
          <p:cNvPr id="28" name="Rectangle 27">
            <a:extLst>
              <a:ext uri="{FF2B5EF4-FFF2-40B4-BE49-F238E27FC236}">
                <a16:creationId xmlns:a16="http://schemas.microsoft.com/office/drawing/2014/main" id="{F24C79CE-3906-1347-8B7D-F6741F6AA994}"/>
              </a:ext>
            </a:extLst>
          </p:cNvPr>
          <p:cNvSpPr/>
          <p:nvPr/>
        </p:nvSpPr>
        <p:spPr>
          <a:xfrm rot="2585981">
            <a:off x="3001612" y="818623"/>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Persons</a:t>
            </a:r>
          </a:p>
        </p:txBody>
      </p:sp>
      <p:sp>
        <p:nvSpPr>
          <p:cNvPr id="29" name="Rectangle 28">
            <a:extLst>
              <a:ext uri="{FF2B5EF4-FFF2-40B4-BE49-F238E27FC236}">
                <a16:creationId xmlns:a16="http://schemas.microsoft.com/office/drawing/2014/main" id="{3010D217-D1FC-D94C-8DBC-99DC66A5D321}"/>
              </a:ext>
            </a:extLst>
          </p:cNvPr>
          <p:cNvSpPr/>
          <p:nvPr/>
        </p:nvSpPr>
        <p:spPr>
          <a:xfrm>
            <a:off x="1731043" y="446581"/>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Variables</a:t>
            </a:r>
          </a:p>
        </p:txBody>
      </p:sp>
      <p:sp>
        <p:nvSpPr>
          <p:cNvPr id="30" name="Rectangle 29">
            <a:extLst>
              <a:ext uri="{FF2B5EF4-FFF2-40B4-BE49-F238E27FC236}">
                <a16:creationId xmlns:a16="http://schemas.microsoft.com/office/drawing/2014/main" id="{D6238FD2-D662-A949-B3BA-0A2E13E89043}"/>
              </a:ext>
            </a:extLst>
          </p:cNvPr>
          <p:cNvSpPr/>
          <p:nvPr/>
        </p:nvSpPr>
        <p:spPr>
          <a:xfrm rot="16200000">
            <a:off x="-101338" y="2070369"/>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a:t>
            </a:r>
          </a:p>
        </p:txBody>
      </p:sp>
      <p:sp>
        <p:nvSpPr>
          <p:cNvPr id="32" name="Rectangle 31">
            <a:extLst>
              <a:ext uri="{FF2B5EF4-FFF2-40B4-BE49-F238E27FC236}">
                <a16:creationId xmlns:a16="http://schemas.microsoft.com/office/drawing/2014/main" id="{32A353AB-658E-E04B-BE46-6017F8E8F6C0}"/>
              </a:ext>
            </a:extLst>
          </p:cNvPr>
          <p:cNvSpPr/>
          <p:nvPr/>
        </p:nvSpPr>
        <p:spPr>
          <a:xfrm>
            <a:off x="5504631" y="357455"/>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3" name="Rectangle 32">
            <a:extLst>
              <a:ext uri="{FF2B5EF4-FFF2-40B4-BE49-F238E27FC236}">
                <a16:creationId xmlns:a16="http://schemas.microsoft.com/office/drawing/2014/main" id="{C1C53640-70DD-5B4C-BC66-97E1A9976177}"/>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34" name="Rectangle 33">
            <a:extLst>
              <a:ext uri="{FF2B5EF4-FFF2-40B4-BE49-F238E27FC236}">
                <a16:creationId xmlns:a16="http://schemas.microsoft.com/office/drawing/2014/main" id="{B4535535-68F1-2949-8A2E-30F382C7DF89}"/>
              </a:ext>
            </a:extLst>
          </p:cNvPr>
          <p:cNvSpPr/>
          <p:nvPr/>
        </p:nvSpPr>
        <p:spPr>
          <a:xfrm>
            <a:off x="6890913" y="1212677"/>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Regularized (Logistic) Regression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5AF3E70-FAC9-DD3F-EA96-89D69BBFB394}"/>
                  </a:ext>
                </a:extLst>
              </p:cNvPr>
              <p:cNvSpPr/>
              <p:nvPr/>
            </p:nvSpPr>
            <p:spPr>
              <a:xfrm>
                <a:off x="6417236" y="2201940"/>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𝒀</m:t>
                          </m:r>
                        </m:e>
                        <m:sub>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𝟎</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r>
                        <a:rPr lang="en-US" sz="2000" b="1" i="1" dirty="0">
                          <a:solidFill>
                            <a:schemeClr val="tx1"/>
                          </a:solidFill>
                          <a:latin typeface="Cambria Math" panose="02040503050406030204" pitchFamily="18" charset="0"/>
                        </a:rPr>
                        <m:t>…+ </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m:t>
                          </m:r>
                        </m:sub>
                      </m:sSub>
                      <m:r>
                        <a:rPr lang="en-US" sz="2000" b="1" i="1" dirty="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ea typeface="Cambria Math" panose="02040503050406030204" pitchFamily="18" charset="0"/>
                            </a:rPr>
                            <m:t>𝜺</m:t>
                          </m:r>
                        </m:e>
                        <m:sub>
                          <m:r>
                            <a:rPr lang="en-US" sz="2000" b="1" i="1" dirty="0" smtClean="0">
                              <a:solidFill>
                                <a:schemeClr val="tx1"/>
                              </a:solidFill>
                              <a:latin typeface="Cambria Math" panose="02040503050406030204" pitchFamily="18" charset="0"/>
                            </a:rPr>
                            <m:t>𝒑𝒊𝒕</m:t>
                          </m:r>
                        </m:sub>
                      </m:sSub>
                    </m:oMath>
                  </m:oMathPara>
                </a14:m>
                <a:endParaRPr lang="en-US" sz="2000" b="1" dirty="0">
                  <a:solidFill>
                    <a:schemeClr val="tx1"/>
                  </a:solidFill>
                </a:endParaRPr>
              </a:p>
            </p:txBody>
          </p:sp>
        </mc:Choice>
        <mc:Fallback xmlns="">
          <p:sp>
            <p:nvSpPr>
              <p:cNvPr id="7" name="Rectangle 6">
                <a:extLst>
                  <a:ext uri="{FF2B5EF4-FFF2-40B4-BE49-F238E27FC236}">
                    <a16:creationId xmlns:a16="http://schemas.microsoft.com/office/drawing/2014/main" id="{F5AF3E70-FAC9-DD3F-EA96-89D69BBFB394}"/>
                  </a:ext>
                </a:extLst>
              </p:cNvPr>
              <p:cNvSpPr>
                <a:spLocks noRot="1" noChangeAspect="1" noMove="1" noResize="1" noEditPoints="1" noAdjustHandles="1" noChangeArrowheads="1" noChangeShapeType="1" noTextEdit="1"/>
              </p:cNvSpPr>
              <p:nvPr/>
            </p:nvSpPr>
            <p:spPr>
              <a:xfrm>
                <a:off x="6417236" y="2201940"/>
                <a:ext cx="5350908" cy="680831"/>
              </a:xfrm>
              <a:prstGeom prst="rect">
                <a:avLst/>
              </a:prstGeom>
              <a:blipFill>
                <a:blip r:embed="rId2"/>
                <a:stretch>
                  <a:fillRect/>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1E282351-A71F-2C67-E6AA-73A44838512F}"/>
              </a:ext>
            </a:extLst>
          </p:cNvPr>
          <p:cNvSpPr/>
          <p:nvPr/>
        </p:nvSpPr>
        <p:spPr>
          <a:xfrm>
            <a:off x="7078539" y="2984248"/>
            <a:ext cx="4028302" cy="1169168"/>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Goal</a:t>
            </a:r>
            <a:r>
              <a:rPr lang="en-US" sz="2400" dirty="0">
                <a:solidFill>
                  <a:schemeClr val="tx1"/>
                </a:solidFill>
              </a:rPr>
              <a:t>: Find the best combinations of coefficients across predictors</a:t>
            </a:r>
          </a:p>
        </p:txBody>
      </p:sp>
      <p:graphicFrame>
        <p:nvGraphicFramePr>
          <p:cNvPr id="31" name="Table 30">
            <a:extLst>
              <a:ext uri="{FF2B5EF4-FFF2-40B4-BE49-F238E27FC236}">
                <a16:creationId xmlns:a16="http://schemas.microsoft.com/office/drawing/2014/main" id="{7DD99334-A7DE-F4B5-E944-0AAD82DA8958}"/>
              </a:ext>
            </a:extLst>
          </p:cNvPr>
          <p:cNvGraphicFramePr>
            <a:graphicFrameLocks noGrp="1"/>
          </p:cNvGraphicFramePr>
          <p:nvPr/>
        </p:nvGraphicFramePr>
        <p:xfrm>
          <a:off x="4378071" y="4334072"/>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35" name="Table 34">
            <a:extLst>
              <a:ext uri="{FF2B5EF4-FFF2-40B4-BE49-F238E27FC236}">
                <a16:creationId xmlns:a16="http://schemas.microsoft.com/office/drawing/2014/main" id="{52EA9A4C-1045-392E-0CDE-6332AAA31E47}"/>
              </a:ext>
            </a:extLst>
          </p:cNvPr>
          <p:cNvGraphicFramePr>
            <a:graphicFrameLocks noGrp="1"/>
          </p:cNvGraphicFramePr>
          <p:nvPr/>
        </p:nvGraphicFramePr>
        <p:xfrm>
          <a:off x="4225671" y="4181672"/>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36" name="Table 35">
            <a:extLst>
              <a:ext uri="{FF2B5EF4-FFF2-40B4-BE49-F238E27FC236}">
                <a16:creationId xmlns:a16="http://schemas.microsoft.com/office/drawing/2014/main" id="{C6EE6949-C878-0AA4-0B28-4E61F1954481}"/>
              </a:ext>
            </a:extLst>
          </p:cNvPr>
          <p:cNvGraphicFramePr>
            <a:graphicFrameLocks noGrp="1"/>
          </p:cNvGraphicFramePr>
          <p:nvPr/>
        </p:nvGraphicFramePr>
        <p:xfrm>
          <a:off x="4073271" y="4029272"/>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37" name="Table 36">
            <a:extLst>
              <a:ext uri="{FF2B5EF4-FFF2-40B4-BE49-F238E27FC236}">
                <a16:creationId xmlns:a16="http://schemas.microsoft.com/office/drawing/2014/main" id="{D159AB6F-4F80-2D48-F288-4AB53AE3EC25}"/>
              </a:ext>
            </a:extLst>
          </p:cNvPr>
          <p:cNvGraphicFramePr>
            <a:graphicFrameLocks noGrp="1"/>
          </p:cNvGraphicFramePr>
          <p:nvPr/>
        </p:nvGraphicFramePr>
        <p:xfrm>
          <a:off x="3920871" y="3876872"/>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38" name="Table 37">
            <a:extLst>
              <a:ext uri="{FF2B5EF4-FFF2-40B4-BE49-F238E27FC236}">
                <a16:creationId xmlns:a16="http://schemas.microsoft.com/office/drawing/2014/main" id="{2FAA5950-E470-0E07-6C5F-75AA1A7A566A}"/>
              </a:ext>
            </a:extLst>
          </p:cNvPr>
          <p:cNvGraphicFramePr>
            <a:graphicFrameLocks noGrp="1"/>
          </p:cNvGraphicFramePr>
          <p:nvPr/>
        </p:nvGraphicFramePr>
        <p:xfrm>
          <a:off x="3757586" y="3713585"/>
          <a:ext cx="993018"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O</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39" name="Table 38">
            <a:extLst>
              <a:ext uri="{FF2B5EF4-FFF2-40B4-BE49-F238E27FC236}">
                <a16:creationId xmlns:a16="http://schemas.microsoft.com/office/drawing/2014/main" id="{0772BB93-AB15-F877-2B13-C33067BDBA48}"/>
              </a:ext>
            </a:extLst>
          </p:cNvPr>
          <p:cNvGraphicFramePr>
            <a:graphicFrameLocks noGrp="1"/>
          </p:cNvGraphicFramePr>
          <p:nvPr/>
        </p:nvGraphicFramePr>
        <p:xfrm>
          <a:off x="1085158" y="4334072"/>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40" name="Table 39">
            <a:extLst>
              <a:ext uri="{FF2B5EF4-FFF2-40B4-BE49-F238E27FC236}">
                <a16:creationId xmlns:a16="http://schemas.microsoft.com/office/drawing/2014/main" id="{042CD1D0-487B-F2F2-0F3D-DD8CA95416FC}"/>
              </a:ext>
            </a:extLst>
          </p:cNvPr>
          <p:cNvGraphicFramePr>
            <a:graphicFrameLocks noGrp="1"/>
          </p:cNvGraphicFramePr>
          <p:nvPr/>
        </p:nvGraphicFramePr>
        <p:xfrm>
          <a:off x="932758" y="4181672"/>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41" name="Table 40">
            <a:extLst>
              <a:ext uri="{FF2B5EF4-FFF2-40B4-BE49-F238E27FC236}">
                <a16:creationId xmlns:a16="http://schemas.microsoft.com/office/drawing/2014/main" id="{580BE0EC-E912-F9A6-5D3E-392B6E073589}"/>
              </a:ext>
            </a:extLst>
          </p:cNvPr>
          <p:cNvGraphicFramePr>
            <a:graphicFrameLocks noGrp="1"/>
          </p:cNvGraphicFramePr>
          <p:nvPr/>
        </p:nvGraphicFramePr>
        <p:xfrm>
          <a:off x="780358" y="4029272"/>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bl>
          </a:graphicData>
        </a:graphic>
      </p:graphicFrame>
      <p:graphicFrame>
        <p:nvGraphicFramePr>
          <p:cNvPr id="42" name="Table 41">
            <a:extLst>
              <a:ext uri="{FF2B5EF4-FFF2-40B4-BE49-F238E27FC236}">
                <a16:creationId xmlns:a16="http://schemas.microsoft.com/office/drawing/2014/main" id="{6B066CCC-37C7-7D69-1D29-72CAB09F8608}"/>
              </a:ext>
            </a:extLst>
          </p:cNvPr>
          <p:cNvGraphicFramePr>
            <a:graphicFrameLocks noGrp="1"/>
          </p:cNvGraphicFramePr>
          <p:nvPr/>
        </p:nvGraphicFramePr>
        <p:xfrm>
          <a:off x="627958" y="3876872"/>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43" name="Table 42">
            <a:extLst>
              <a:ext uri="{FF2B5EF4-FFF2-40B4-BE49-F238E27FC236}">
                <a16:creationId xmlns:a16="http://schemas.microsoft.com/office/drawing/2014/main" id="{FD426BFB-484A-28B7-BF0C-3211C112B435}"/>
              </a:ext>
            </a:extLst>
          </p:cNvPr>
          <p:cNvGraphicFramePr>
            <a:graphicFrameLocks noGrp="1"/>
          </p:cNvGraphicFramePr>
          <p:nvPr/>
        </p:nvGraphicFramePr>
        <p:xfrm>
          <a:off x="464673" y="3713585"/>
          <a:ext cx="2482545" cy="2484565"/>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x</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err="1"/>
                        <a:t>x</a:t>
                      </a:r>
                      <a:r>
                        <a:rPr lang="en-US" baseline="-25000" dirty="0" err="1"/>
                        <a:t>p</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cxnSp>
        <p:nvCxnSpPr>
          <p:cNvPr id="44" name="Straight Arrow Connector 43">
            <a:extLst>
              <a:ext uri="{FF2B5EF4-FFF2-40B4-BE49-F238E27FC236}">
                <a16:creationId xmlns:a16="http://schemas.microsoft.com/office/drawing/2014/main" id="{6BC56000-C843-A474-9E72-E794A753A9DA}"/>
              </a:ext>
            </a:extLst>
          </p:cNvPr>
          <p:cNvCxnSpPr>
            <a:cxnSpLocks noChangeAspect="1"/>
            <a:endCxn id="49" idx="3"/>
          </p:cNvCxnSpPr>
          <p:nvPr/>
        </p:nvCxnSpPr>
        <p:spPr>
          <a:xfrm>
            <a:off x="3039510" y="3853349"/>
            <a:ext cx="811556" cy="797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39BFFBA-AB30-3CF1-AF1E-173E35E0DCBD}"/>
              </a:ext>
            </a:extLst>
          </p:cNvPr>
          <p:cNvSpPr/>
          <p:nvPr/>
        </p:nvSpPr>
        <p:spPr>
          <a:xfrm>
            <a:off x="2810631" y="3812747"/>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1</a:t>
            </a:r>
            <a:endParaRPr lang="en-US" sz="1400" dirty="0">
              <a:solidFill>
                <a:schemeClr val="tx1"/>
              </a:solidFill>
            </a:endParaRPr>
          </a:p>
        </p:txBody>
      </p:sp>
      <p:sp>
        <p:nvSpPr>
          <p:cNvPr id="46" name="Rectangle 45">
            <a:extLst>
              <a:ext uri="{FF2B5EF4-FFF2-40B4-BE49-F238E27FC236}">
                <a16:creationId xmlns:a16="http://schemas.microsoft.com/office/drawing/2014/main" id="{7781EAE5-86BA-C808-C8DB-F4062D69905D}"/>
              </a:ext>
            </a:extLst>
          </p:cNvPr>
          <p:cNvSpPr/>
          <p:nvPr/>
        </p:nvSpPr>
        <p:spPr>
          <a:xfrm>
            <a:off x="2964745" y="3988131"/>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2</a:t>
            </a:r>
            <a:endParaRPr lang="en-US" sz="1400" dirty="0">
              <a:solidFill>
                <a:schemeClr val="tx1"/>
              </a:solidFill>
            </a:endParaRPr>
          </a:p>
        </p:txBody>
      </p:sp>
      <p:sp>
        <p:nvSpPr>
          <p:cNvPr id="47" name="Rectangle 46">
            <a:extLst>
              <a:ext uri="{FF2B5EF4-FFF2-40B4-BE49-F238E27FC236}">
                <a16:creationId xmlns:a16="http://schemas.microsoft.com/office/drawing/2014/main" id="{43D4A51E-7424-567E-7654-42DAE3ED4D1B}"/>
              </a:ext>
            </a:extLst>
          </p:cNvPr>
          <p:cNvSpPr/>
          <p:nvPr/>
        </p:nvSpPr>
        <p:spPr>
          <a:xfrm>
            <a:off x="3110840" y="4148994"/>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3</a:t>
            </a:r>
            <a:endParaRPr lang="en-US" sz="1400" dirty="0">
              <a:solidFill>
                <a:schemeClr val="tx1"/>
              </a:solidFill>
            </a:endParaRPr>
          </a:p>
        </p:txBody>
      </p:sp>
      <p:sp>
        <p:nvSpPr>
          <p:cNvPr id="48" name="Rectangle 47">
            <a:extLst>
              <a:ext uri="{FF2B5EF4-FFF2-40B4-BE49-F238E27FC236}">
                <a16:creationId xmlns:a16="http://schemas.microsoft.com/office/drawing/2014/main" id="{75F4D4F0-9ABA-8336-BDD7-1086CB57B1D6}"/>
              </a:ext>
            </a:extLst>
          </p:cNvPr>
          <p:cNvSpPr/>
          <p:nvPr/>
        </p:nvSpPr>
        <p:spPr>
          <a:xfrm rot="2542964">
            <a:off x="3314525" y="4234126"/>
            <a:ext cx="424541" cy="432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49" name="Rectangle 48">
            <a:extLst>
              <a:ext uri="{FF2B5EF4-FFF2-40B4-BE49-F238E27FC236}">
                <a16:creationId xmlns:a16="http://schemas.microsoft.com/office/drawing/2014/main" id="{A850347C-3AD8-1288-FA2F-F8EDE1EBF2BE}"/>
              </a:ext>
            </a:extLst>
          </p:cNvPr>
          <p:cNvSpPr/>
          <p:nvPr/>
        </p:nvSpPr>
        <p:spPr>
          <a:xfrm>
            <a:off x="3426525" y="4460288"/>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N</a:t>
            </a:r>
            <a:endParaRPr lang="en-US" sz="1400" dirty="0">
              <a:solidFill>
                <a:schemeClr val="tx1"/>
              </a:solidFill>
            </a:endParaRPr>
          </a:p>
        </p:txBody>
      </p:sp>
      <p:sp>
        <p:nvSpPr>
          <p:cNvPr id="50" name="Rectangle 49">
            <a:extLst>
              <a:ext uri="{FF2B5EF4-FFF2-40B4-BE49-F238E27FC236}">
                <a16:creationId xmlns:a16="http://schemas.microsoft.com/office/drawing/2014/main" id="{5F604CCF-21EA-D7A8-AE84-EAF4414C6510}"/>
              </a:ext>
            </a:extLst>
          </p:cNvPr>
          <p:cNvSpPr/>
          <p:nvPr/>
        </p:nvSpPr>
        <p:spPr>
          <a:xfrm rot="2585981">
            <a:off x="3001611" y="3937245"/>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Persons</a:t>
            </a:r>
          </a:p>
        </p:txBody>
      </p:sp>
      <p:sp>
        <p:nvSpPr>
          <p:cNvPr id="51" name="Rectangle 50">
            <a:extLst>
              <a:ext uri="{FF2B5EF4-FFF2-40B4-BE49-F238E27FC236}">
                <a16:creationId xmlns:a16="http://schemas.microsoft.com/office/drawing/2014/main" id="{0FC71B18-C93A-9A2F-2B23-F6AF53A85705}"/>
              </a:ext>
            </a:extLst>
          </p:cNvPr>
          <p:cNvSpPr/>
          <p:nvPr/>
        </p:nvSpPr>
        <p:spPr>
          <a:xfrm>
            <a:off x="1731042" y="3676416"/>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Variables</a:t>
            </a:r>
          </a:p>
        </p:txBody>
      </p:sp>
      <p:sp>
        <p:nvSpPr>
          <p:cNvPr id="52" name="Rectangle 51">
            <a:extLst>
              <a:ext uri="{FF2B5EF4-FFF2-40B4-BE49-F238E27FC236}">
                <a16:creationId xmlns:a16="http://schemas.microsoft.com/office/drawing/2014/main" id="{D0C4765B-767F-D3CB-CA02-364341C27CC1}"/>
              </a:ext>
            </a:extLst>
          </p:cNvPr>
          <p:cNvSpPr/>
          <p:nvPr/>
        </p:nvSpPr>
        <p:spPr>
          <a:xfrm rot="16200000">
            <a:off x="-101339" y="5188991"/>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a:t>
            </a:r>
          </a:p>
        </p:txBody>
      </p:sp>
      <p:sp>
        <p:nvSpPr>
          <p:cNvPr id="53" name="Rectangle 52">
            <a:extLst>
              <a:ext uri="{FF2B5EF4-FFF2-40B4-BE49-F238E27FC236}">
                <a16:creationId xmlns:a16="http://schemas.microsoft.com/office/drawing/2014/main" id="{C6714010-A5F0-D7F6-37CF-D3EA5D3218B0}"/>
              </a:ext>
            </a:extLst>
          </p:cNvPr>
          <p:cNvSpPr/>
          <p:nvPr/>
        </p:nvSpPr>
        <p:spPr>
          <a:xfrm>
            <a:off x="7078539" y="5423954"/>
            <a:ext cx="4028302" cy="116916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Split the data</a:t>
            </a:r>
            <a:r>
              <a:rPr lang="en-US" sz="2400" dirty="0">
                <a:solidFill>
                  <a:schemeClr val="tx1"/>
                </a:solidFill>
              </a:rPr>
              <a:t>: How consistent are the coefficients?</a:t>
            </a:r>
          </a:p>
        </p:txBody>
      </p:sp>
      <p:sp>
        <p:nvSpPr>
          <p:cNvPr id="54" name="Rectangle 53">
            <a:extLst>
              <a:ext uri="{FF2B5EF4-FFF2-40B4-BE49-F238E27FC236}">
                <a16:creationId xmlns:a16="http://schemas.microsoft.com/office/drawing/2014/main" id="{605356A7-9C11-A467-A414-D7BD8BF0F13E}"/>
              </a:ext>
            </a:extLst>
          </p:cNvPr>
          <p:cNvSpPr/>
          <p:nvPr/>
        </p:nvSpPr>
        <p:spPr>
          <a:xfrm>
            <a:off x="7078539" y="4400774"/>
            <a:ext cx="4028302" cy="116916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The model</a:t>
            </a:r>
            <a:r>
              <a:rPr lang="en-US" sz="2400" dirty="0">
                <a:solidFill>
                  <a:schemeClr val="tx1"/>
                </a:solidFill>
              </a:rPr>
              <a:t>: minimizes residuals (maximizes R</a:t>
            </a:r>
            <a:r>
              <a:rPr lang="en-US" sz="2400" baseline="30000" dirty="0">
                <a:solidFill>
                  <a:schemeClr val="tx1"/>
                </a:solidFill>
              </a:rPr>
              <a:t>2</a:t>
            </a:r>
            <a:r>
              <a:rPr lang="en-US" sz="2400" dirty="0">
                <a:solidFill>
                  <a:schemeClr val="tx1"/>
                </a:solidFill>
              </a:rPr>
              <a:t> in observed data)</a:t>
            </a:r>
          </a:p>
        </p:txBody>
      </p:sp>
    </p:spTree>
    <p:extLst>
      <p:ext uri="{BB962C8B-B14F-4D97-AF65-F5344CB8AC3E}">
        <p14:creationId xmlns:p14="http://schemas.microsoft.com/office/powerpoint/2010/main" val="2427844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0C4C9B-C869-664A-BDB0-291EA5959AB4}"/>
              </a:ext>
            </a:extLst>
          </p:cNvPr>
          <p:cNvGraphicFramePr>
            <a:graphicFrameLocks noGrp="1"/>
          </p:cNvGraphicFramePr>
          <p:nvPr/>
        </p:nvGraphicFramePr>
        <p:xfrm>
          <a:off x="5102982" y="25420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3" name="Table 2">
            <a:extLst>
              <a:ext uri="{FF2B5EF4-FFF2-40B4-BE49-F238E27FC236}">
                <a16:creationId xmlns:a16="http://schemas.microsoft.com/office/drawing/2014/main" id="{BC8372E8-1BAC-EE42-8ED4-E223372CD0B0}"/>
              </a:ext>
            </a:extLst>
          </p:cNvPr>
          <p:cNvGraphicFramePr>
            <a:graphicFrameLocks noGrp="1"/>
          </p:cNvGraphicFramePr>
          <p:nvPr/>
        </p:nvGraphicFramePr>
        <p:xfrm>
          <a:off x="4950582" y="23896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4" name="Table 3">
            <a:extLst>
              <a:ext uri="{FF2B5EF4-FFF2-40B4-BE49-F238E27FC236}">
                <a16:creationId xmlns:a16="http://schemas.microsoft.com/office/drawing/2014/main" id="{0BB0AEBA-68F5-A949-A808-FD91426629B8}"/>
              </a:ext>
            </a:extLst>
          </p:cNvPr>
          <p:cNvGraphicFramePr>
            <a:graphicFrameLocks noGrp="1"/>
          </p:cNvGraphicFramePr>
          <p:nvPr/>
        </p:nvGraphicFramePr>
        <p:xfrm>
          <a:off x="4798182" y="22372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5" name="Table 4">
            <a:extLst>
              <a:ext uri="{FF2B5EF4-FFF2-40B4-BE49-F238E27FC236}">
                <a16:creationId xmlns:a16="http://schemas.microsoft.com/office/drawing/2014/main" id="{24191608-B634-F14E-B451-B697D419A588}"/>
              </a:ext>
            </a:extLst>
          </p:cNvPr>
          <p:cNvGraphicFramePr>
            <a:graphicFrameLocks noGrp="1"/>
          </p:cNvGraphicFramePr>
          <p:nvPr/>
        </p:nvGraphicFramePr>
        <p:xfrm>
          <a:off x="4645782" y="2084860"/>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6" name="Table 5">
            <a:extLst>
              <a:ext uri="{FF2B5EF4-FFF2-40B4-BE49-F238E27FC236}">
                <a16:creationId xmlns:a16="http://schemas.microsoft.com/office/drawing/2014/main" id="{0AF550AF-6FE2-1F4E-B6DB-8C67EF25A8BD}"/>
              </a:ext>
            </a:extLst>
          </p:cNvPr>
          <p:cNvGraphicFramePr>
            <a:graphicFrameLocks noGrp="1"/>
          </p:cNvGraphicFramePr>
          <p:nvPr/>
        </p:nvGraphicFramePr>
        <p:xfrm>
          <a:off x="4482497" y="1921573"/>
          <a:ext cx="993018"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O</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t</a:t>
                      </a:r>
                      <a:r>
                        <a:rPr lang="en-US" baseline="-25000" dirty="0"/>
                        <a:t>i3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7" name="Table 16">
            <a:extLst>
              <a:ext uri="{FF2B5EF4-FFF2-40B4-BE49-F238E27FC236}">
                <a16:creationId xmlns:a16="http://schemas.microsoft.com/office/drawing/2014/main" id="{6A424D10-9782-2449-8B50-7AD589FEDF33}"/>
              </a:ext>
            </a:extLst>
          </p:cNvPr>
          <p:cNvGraphicFramePr>
            <a:graphicFrameLocks noGrp="1"/>
          </p:cNvGraphicFramePr>
          <p:nvPr/>
        </p:nvGraphicFramePr>
        <p:xfrm>
          <a:off x="1176615" y="25420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8" name="Table 17">
            <a:extLst>
              <a:ext uri="{FF2B5EF4-FFF2-40B4-BE49-F238E27FC236}">
                <a16:creationId xmlns:a16="http://schemas.microsoft.com/office/drawing/2014/main" id="{D062C3CC-E309-6A43-8557-3B63F8973E3C}"/>
              </a:ext>
            </a:extLst>
          </p:cNvPr>
          <p:cNvGraphicFramePr>
            <a:graphicFrameLocks noGrp="1"/>
          </p:cNvGraphicFramePr>
          <p:nvPr/>
        </p:nvGraphicFramePr>
        <p:xfrm>
          <a:off x="1024215" y="23896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9" name="Table 18">
            <a:extLst>
              <a:ext uri="{FF2B5EF4-FFF2-40B4-BE49-F238E27FC236}">
                <a16:creationId xmlns:a16="http://schemas.microsoft.com/office/drawing/2014/main" id="{A1E382DA-17B7-8549-B47B-D2C963C39D23}"/>
              </a:ext>
            </a:extLst>
          </p:cNvPr>
          <p:cNvGraphicFramePr>
            <a:graphicFrameLocks noGrp="1"/>
          </p:cNvGraphicFramePr>
          <p:nvPr/>
        </p:nvGraphicFramePr>
        <p:xfrm>
          <a:off x="871815" y="22372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0" name="Table 19">
            <a:extLst>
              <a:ext uri="{FF2B5EF4-FFF2-40B4-BE49-F238E27FC236}">
                <a16:creationId xmlns:a16="http://schemas.microsoft.com/office/drawing/2014/main" id="{A08B8E8E-9F98-5148-8586-2F66CE3F9A43}"/>
              </a:ext>
            </a:extLst>
          </p:cNvPr>
          <p:cNvGraphicFramePr>
            <a:graphicFrameLocks noGrp="1"/>
          </p:cNvGraphicFramePr>
          <p:nvPr/>
        </p:nvGraphicFramePr>
        <p:xfrm>
          <a:off x="719415" y="208486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1" name="Table 20">
            <a:extLst>
              <a:ext uri="{FF2B5EF4-FFF2-40B4-BE49-F238E27FC236}">
                <a16:creationId xmlns:a16="http://schemas.microsoft.com/office/drawing/2014/main" id="{E3183446-D67A-5A49-B6A5-79408CACC53C}"/>
              </a:ext>
            </a:extLst>
          </p:cNvPr>
          <p:cNvGraphicFramePr>
            <a:graphicFrameLocks noGrp="1"/>
          </p:cNvGraphicFramePr>
          <p:nvPr/>
        </p:nvGraphicFramePr>
        <p:xfrm>
          <a:off x="556130" y="1921573"/>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x</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x</a:t>
                      </a:r>
                      <a:r>
                        <a:rPr lang="en-US" baseline="-25000" dirty="0"/>
                        <a:t>3</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err="1"/>
                        <a:t>x</a:t>
                      </a:r>
                      <a:r>
                        <a:rPr lang="en-US" baseline="-25000" dirty="0" err="1"/>
                        <a:t>p</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t</a:t>
                      </a:r>
                      <a:r>
                        <a:rPr lang="en-US" baseline="-25000" dirty="0"/>
                        <a:t>i3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cxnSp>
        <p:nvCxnSpPr>
          <p:cNvPr id="22" name="Straight Arrow Connector 21">
            <a:extLst>
              <a:ext uri="{FF2B5EF4-FFF2-40B4-BE49-F238E27FC236}">
                <a16:creationId xmlns:a16="http://schemas.microsoft.com/office/drawing/2014/main" id="{F7EE495C-7F2A-9A4E-B032-63D502509F65}"/>
              </a:ext>
            </a:extLst>
          </p:cNvPr>
          <p:cNvCxnSpPr>
            <a:cxnSpLocks noChangeAspect="1"/>
            <a:endCxn id="27" idx="3"/>
          </p:cNvCxnSpPr>
          <p:nvPr/>
        </p:nvCxnSpPr>
        <p:spPr>
          <a:xfrm>
            <a:off x="3588176" y="2147836"/>
            <a:ext cx="811556" cy="797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A190CC0-D11F-3747-BC00-191D948B974F}"/>
              </a:ext>
            </a:extLst>
          </p:cNvPr>
          <p:cNvSpPr/>
          <p:nvPr/>
        </p:nvSpPr>
        <p:spPr>
          <a:xfrm>
            <a:off x="3359297" y="2107234"/>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1</a:t>
            </a:r>
            <a:endParaRPr lang="en-US" sz="1400" dirty="0">
              <a:solidFill>
                <a:schemeClr val="tx1"/>
              </a:solidFill>
            </a:endParaRPr>
          </a:p>
        </p:txBody>
      </p:sp>
      <p:sp>
        <p:nvSpPr>
          <p:cNvPr id="24" name="Rectangle 23">
            <a:extLst>
              <a:ext uri="{FF2B5EF4-FFF2-40B4-BE49-F238E27FC236}">
                <a16:creationId xmlns:a16="http://schemas.microsoft.com/office/drawing/2014/main" id="{E1B55233-1D39-794D-BC30-F71C4B668A24}"/>
              </a:ext>
            </a:extLst>
          </p:cNvPr>
          <p:cNvSpPr/>
          <p:nvPr/>
        </p:nvSpPr>
        <p:spPr>
          <a:xfrm>
            <a:off x="3513411" y="2282618"/>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2</a:t>
            </a:r>
            <a:endParaRPr lang="en-US" sz="1400" dirty="0">
              <a:solidFill>
                <a:schemeClr val="tx1"/>
              </a:solidFill>
            </a:endParaRPr>
          </a:p>
        </p:txBody>
      </p:sp>
      <p:sp>
        <p:nvSpPr>
          <p:cNvPr id="25" name="Rectangle 24">
            <a:extLst>
              <a:ext uri="{FF2B5EF4-FFF2-40B4-BE49-F238E27FC236}">
                <a16:creationId xmlns:a16="http://schemas.microsoft.com/office/drawing/2014/main" id="{62489E7A-4F5D-B847-92F7-A9A40854696A}"/>
              </a:ext>
            </a:extLst>
          </p:cNvPr>
          <p:cNvSpPr/>
          <p:nvPr/>
        </p:nvSpPr>
        <p:spPr>
          <a:xfrm>
            <a:off x="3659506" y="2443481"/>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3</a:t>
            </a:r>
            <a:endParaRPr lang="en-US" sz="1400" dirty="0">
              <a:solidFill>
                <a:schemeClr val="tx1"/>
              </a:solidFill>
            </a:endParaRPr>
          </a:p>
        </p:txBody>
      </p:sp>
      <p:sp>
        <p:nvSpPr>
          <p:cNvPr id="26" name="Rectangle 25">
            <a:extLst>
              <a:ext uri="{FF2B5EF4-FFF2-40B4-BE49-F238E27FC236}">
                <a16:creationId xmlns:a16="http://schemas.microsoft.com/office/drawing/2014/main" id="{25156B5C-28EA-684F-86A1-2EC857C12E9A}"/>
              </a:ext>
            </a:extLst>
          </p:cNvPr>
          <p:cNvSpPr/>
          <p:nvPr/>
        </p:nvSpPr>
        <p:spPr>
          <a:xfrm rot="2542964">
            <a:off x="3863191" y="2528613"/>
            <a:ext cx="424541" cy="432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AA39F527-D79B-BB43-8020-5ED2303A7AEE}"/>
              </a:ext>
            </a:extLst>
          </p:cNvPr>
          <p:cNvSpPr/>
          <p:nvPr/>
        </p:nvSpPr>
        <p:spPr>
          <a:xfrm>
            <a:off x="3975191" y="2754775"/>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N</a:t>
            </a:r>
            <a:endParaRPr lang="en-US" sz="1400" dirty="0">
              <a:solidFill>
                <a:schemeClr val="tx1"/>
              </a:solidFill>
            </a:endParaRPr>
          </a:p>
        </p:txBody>
      </p:sp>
      <p:sp>
        <p:nvSpPr>
          <p:cNvPr id="28" name="Rectangle 27">
            <a:extLst>
              <a:ext uri="{FF2B5EF4-FFF2-40B4-BE49-F238E27FC236}">
                <a16:creationId xmlns:a16="http://schemas.microsoft.com/office/drawing/2014/main" id="{F24C79CE-3906-1347-8B7D-F6741F6AA994}"/>
              </a:ext>
            </a:extLst>
          </p:cNvPr>
          <p:cNvSpPr/>
          <p:nvPr/>
        </p:nvSpPr>
        <p:spPr>
          <a:xfrm rot="2585981">
            <a:off x="3550277" y="2231732"/>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Persons</a:t>
            </a:r>
          </a:p>
        </p:txBody>
      </p:sp>
      <p:sp>
        <p:nvSpPr>
          <p:cNvPr id="29" name="Rectangle 28">
            <a:extLst>
              <a:ext uri="{FF2B5EF4-FFF2-40B4-BE49-F238E27FC236}">
                <a16:creationId xmlns:a16="http://schemas.microsoft.com/office/drawing/2014/main" id="{3010D217-D1FC-D94C-8DBC-99DC66A5D321}"/>
              </a:ext>
            </a:extLst>
          </p:cNvPr>
          <p:cNvSpPr/>
          <p:nvPr/>
        </p:nvSpPr>
        <p:spPr>
          <a:xfrm>
            <a:off x="1822499" y="1773191"/>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Variables</a:t>
            </a:r>
          </a:p>
        </p:txBody>
      </p:sp>
      <p:sp>
        <p:nvSpPr>
          <p:cNvPr id="30" name="Rectangle 29">
            <a:extLst>
              <a:ext uri="{FF2B5EF4-FFF2-40B4-BE49-F238E27FC236}">
                <a16:creationId xmlns:a16="http://schemas.microsoft.com/office/drawing/2014/main" id="{D6238FD2-D662-A949-B3BA-0A2E13E89043}"/>
              </a:ext>
            </a:extLst>
          </p:cNvPr>
          <p:cNvSpPr/>
          <p:nvPr/>
        </p:nvSpPr>
        <p:spPr>
          <a:xfrm rot="16200000">
            <a:off x="-9882" y="3396979"/>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a:t>
            </a:r>
          </a:p>
        </p:txBody>
      </p:sp>
      <p:sp>
        <p:nvSpPr>
          <p:cNvPr id="32" name="Rectangle 31">
            <a:extLst>
              <a:ext uri="{FF2B5EF4-FFF2-40B4-BE49-F238E27FC236}">
                <a16:creationId xmlns:a16="http://schemas.microsoft.com/office/drawing/2014/main" id="{32A353AB-658E-E04B-BE46-6017F8E8F6C0}"/>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3" name="Rectangle 32">
            <a:extLst>
              <a:ext uri="{FF2B5EF4-FFF2-40B4-BE49-F238E27FC236}">
                <a16:creationId xmlns:a16="http://schemas.microsoft.com/office/drawing/2014/main" id="{C1C53640-70DD-5B4C-BC66-97E1A9976177}"/>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34" name="Rectangle 33">
            <a:extLst>
              <a:ext uri="{FF2B5EF4-FFF2-40B4-BE49-F238E27FC236}">
                <a16:creationId xmlns:a16="http://schemas.microsoft.com/office/drawing/2014/main" id="{B4535535-68F1-2949-8A2E-30F382C7DF89}"/>
              </a:ext>
            </a:extLst>
          </p:cNvPr>
          <p:cNvSpPr/>
          <p:nvPr/>
        </p:nvSpPr>
        <p:spPr>
          <a:xfrm>
            <a:off x="6890913" y="1212677"/>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Regularized (Logistic) Regression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5AF3E70-FAC9-DD3F-EA96-89D69BBFB394}"/>
                  </a:ext>
                </a:extLst>
              </p:cNvPr>
              <p:cNvSpPr/>
              <p:nvPr/>
            </p:nvSpPr>
            <p:spPr>
              <a:xfrm>
                <a:off x="6417236" y="2201940"/>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𝒀</m:t>
                          </m:r>
                        </m:e>
                        <m:sub>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𝟎</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r>
                        <a:rPr lang="en-US" sz="2000" b="1" i="1" dirty="0">
                          <a:solidFill>
                            <a:schemeClr val="tx1"/>
                          </a:solidFill>
                          <a:latin typeface="Cambria Math" panose="02040503050406030204" pitchFamily="18" charset="0"/>
                        </a:rPr>
                        <m:t>…+ </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m:t>
                          </m:r>
                        </m:sub>
                      </m:sSub>
                      <m:r>
                        <a:rPr lang="en-US" sz="2000" b="1" i="1" dirty="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ea typeface="Cambria Math" panose="02040503050406030204" pitchFamily="18" charset="0"/>
                            </a:rPr>
                            <m:t>𝜺</m:t>
                          </m:r>
                        </m:e>
                        <m:sub>
                          <m:r>
                            <a:rPr lang="en-US" sz="2000" b="1" i="1" dirty="0" smtClean="0">
                              <a:solidFill>
                                <a:schemeClr val="tx1"/>
                              </a:solidFill>
                              <a:latin typeface="Cambria Math" panose="02040503050406030204" pitchFamily="18" charset="0"/>
                            </a:rPr>
                            <m:t>𝒑𝒊𝒕</m:t>
                          </m:r>
                        </m:sub>
                      </m:sSub>
                    </m:oMath>
                  </m:oMathPara>
                </a14:m>
                <a:endParaRPr lang="en-US" sz="2000" b="1" dirty="0">
                  <a:solidFill>
                    <a:schemeClr val="tx1"/>
                  </a:solidFill>
                </a:endParaRPr>
              </a:p>
            </p:txBody>
          </p:sp>
        </mc:Choice>
        <mc:Fallback xmlns="">
          <p:sp>
            <p:nvSpPr>
              <p:cNvPr id="7" name="Rectangle 6">
                <a:extLst>
                  <a:ext uri="{FF2B5EF4-FFF2-40B4-BE49-F238E27FC236}">
                    <a16:creationId xmlns:a16="http://schemas.microsoft.com/office/drawing/2014/main" id="{F5AF3E70-FAC9-DD3F-EA96-89D69BBFB394}"/>
                  </a:ext>
                </a:extLst>
              </p:cNvPr>
              <p:cNvSpPr>
                <a:spLocks noRot="1" noChangeAspect="1" noMove="1" noResize="1" noEditPoints="1" noAdjustHandles="1" noChangeArrowheads="1" noChangeShapeType="1" noTextEdit="1"/>
              </p:cNvSpPr>
              <p:nvPr/>
            </p:nvSpPr>
            <p:spPr>
              <a:xfrm>
                <a:off x="6417236" y="2201940"/>
                <a:ext cx="5350908" cy="680831"/>
              </a:xfrm>
              <a:prstGeom prst="rect">
                <a:avLst/>
              </a:prstGeom>
              <a:blipFill>
                <a:blip r:embed="rId2"/>
                <a:stretch>
                  <a:fillRect/>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1E282351-A71F-2C67-E6AA-73A44838512F}"/>
              </a:ext>
            </a:extLst>
          </p:cNvPr>
          <p:cNvSpPr/>
          <p:nvPr/>
        </p:nvSpPr>
        <p:spPr>
          <a:xfrm>
            <a:off x="7078539" y="3295814"/>
            <a:ext cx="4028302" cy="1770523"/>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Goal</a:t>
            </a:r>
            <a:r>
              <a:rPr lang="en-US" sz="2400" dirty="0">
                <a:solidFill>
                  <a:schemeClr val="tx1"/>
                </a:solidFill>
              </a:rPr>
              <a:t>: Find the best combinations of coefficients across predictors </a:t>
            </a:r>
            <a:r>
              <a:rPr lang="en-US" sz="2400" b="1" i="1" dirty="0">
                <a:solidFill>
                  <a:schemeClr val="tx1"/>
                </a:solidFill>
              </a:rPr>
              <a:t>without overfitting</a:t>
            </a:r>
          </a:p>
        </p:txBody>
      </p:sp>
    </p:spTree>
    <p:extLst>
      <p:ext uri="{BB962C8B-B14F-4D97-AF65-F5344CB8AC3E}">
        <p14:creationId xmlns:p14="http://schemas.microsoft.com/office/powerpoint/2010/main" val="2542054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842504-B76D-0BEE-3BFC-C29020E97690}"/>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 name="Rectangle 2">
            <a:extLst>
              <a:ext uri="{FF2B5EF4-FFF2-40B4-BE49-F238E27FC236}">
                <a16:creationId xmlns:a16="http://schemas.microsoft.com/office/drawing/2014/main" id="{62D49D65-5F25-D8A5-4A87-F7786136B833}"/>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4" name="Rectangle 3">
            <a:extLst>
              <a:ext uri="{FF2B5EF4-FFF2-40B4-BE49-F238E27FC236}">
                <a16:creationId xmlns:a16="http://schemas.microsoft.com/office/drawing/2014/main" id="{BED74855-D978-59F7-9A52-33065049AD10}"/>
              </a:ext>
            </a:extLst>
          </p:cNvPr>
          <p:cNvSpPr/>
          <p:nvPr/>
        </p:nvSpPr>
        <p:spPr>
          <a:xfrm>
            <a:off x="3894222" y="1043597"/>
            <a:ext cx="4403554" cy="576220"/>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The Bias-Variance Tradeoff</a:t>
            </a:r>
          </a:p>
        </p:txBody>
      </p:sp>
      <p:sp>
        <p:nvSpPr>
          <p:cNvPr id="5" name="Rectangle 4">
            <a:extLst>
              <a:ext uri="{FF2B5EF4-FFF2-40B4-BE49-F238E27FC236}">
                <a16:creationId xmlns:a16="http://schemas.microsoft.com/office/drawing/2014/main" id="{2B5F8AFA-8E7E-A51B-08AA-0CEE0E7F0127}"/>
              </a:ext>
            </a:extLst>
          </p:cNvPr>
          <p:cNvSpPr/>
          <p:nvPr/>
        </p:nvSpPr>
        <p:spPr>
          <a:xfrm>
            <a:off x="487994" y="1823916"/>
            <a:ext cx="5223102" cy="124056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Bias roughly equates to model accuracy (small residuals)</a:t>
            </a:r>
          </a:p>
        </p:txBody>
      </p:sp>
      <p:sp>
        <p:nvSpPr>
          <p:cNvPr id="6" name="Rectangle 5">
            <a:extLst>
              <a:ext uri="{FF2B5EF4-FFF2-40B4-BE49-F238E27FC236}">
                <a16:creationId xmlns:a16="http://schemas.microsoft.com/office/drawing/2014/main" id="{0CA00A53-AD21-FB18-D47B-136763466BE8}"/>
              </a:ext>
            </a:extLst>
          </p:cNvPr>
          <p:cNvSpPr/>
          <p:nvPr/>
        </p:nvSpPr>
        <p:spPr>
          <a:xfrm>
            <a:off x="487994" y="3429000"/>
            <a:ext cx="5223102" cy="124056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Bias variance equates to the similarity in the coefficients across models fit on splits of the data</a:t>
            </a:r>
          </a:p>
        </p:txBody>
      </p:sp>
      <p:pic>
        <p:nvPicPr>
          <p:cNvPr id="1026" name="Picture 2" descr="What Bias-Variance Bulls-Eye Diagram Really Represents | by Angela Shi |  Towards Data Science">
            <a:extLst>
              <a:ext uri="{FF2B5EF4-FFF2-40B4-BE49-F238E27FC236}">
                <a16:creationId xmlns:a16="http://schemas.microsoft.com/office/drawing/2014/main" id="{9FE8468B-2960-1C2C-F80F-0010CD494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314" y="1742630"/>
            <a:ext cx="6003539" cy="4959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16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8D9447A-6566-1A4A-8EDD-0137E113DBD8}"/>
              </a:ext>
            </a:extLst>
          </p:cNvPr>
          <p:cNvGraphicFramePr>
            <a:graphicFrameLocks noGrp="1"/>
          </p:cNvGraphicFramePr>
          <p:nvPr/>
        </p:nvGraphicFramePr>
        <p:xfrm>
          <a:off x="1497146" y="879158"/>
          <a:ext cx="9197709" cy="5099685"/>
        </p:xfrm>
        <a:graphic>
          <a:graphicData uri="http://schemas.openxmlformats.org/drawingml/2006/table">
            <a:tbl>
              <a:tblPr>
                <a:tableStyleId>{5C22544A-7EE6-4342-B048-85BDC9FD1C3A}</a:tableStyleId>
              </a:tblPr>
              <a:tblGrid>
                <a:gridCol w="1264140">
                  <a:extLst>
                    <a:ext uri="{9D8B030D-6E8A-4147-A177-3AD203B41FA5}">
                      <a16:colId xmlns:a16="http://schemas.microsoft.com/office/drawing/2014/main" val="624807051"/>
                    </a:ext>
                  </a:extLst>
                </a:gridCol>
                <a:gridCol w="1612869">
                  <a:extLst>
                    <a:ext uri="{9D8B030D-6E8A-4147-A177-3AD203B41FA5}">
                      <a16:colId xmlns:a16="http://schemas.microsoft.com/office/drawing/2014/main" val="1821803544"/>
                    </a:ext>
                  </a:extLst>
                </a:gridCol>
                <a:gridCol w="1264140">
                  <a:extLst>
                    <a:ext uri="{9D8B030D-6E8A-4147-A177-3AD203B41FA5}">
                      <a16:colId xmlns:a16="http://schemas.microsoft.com/office/drawing/2014/main" val="2156197949"/>
                    </a:ext>
                  </a:extLst>
                </a:gridCol>
                <a:gridCol w="1264140">
                  <a:extLst>
                    <a:ext uri="{9D8B030D-6E8A-4147-A177-3AD203B41FA5}">
                      <a16:colId xmlns:a16="http://schemas.microsoft.com/office/drawing/2014/main" val="3431548597"/>
                    </a:ext>
                  </a:extLst>
                </a:gridCol>
                <a:gridCol w="1264140">
                  <a:extLst>
                    <a:ext uri="{9D8B030D-6E8A-4147-A177-3AD203B41FA5}">
                      <a16:colId xmlns:a16="http://schemas.microsoft.com/office/drawing/2014/main" val="3168253266"/>
                    </a:ext>
                  </a:extLst>
                </a:gridCol>
                <a:gridCol w="1264140">
                  <a:extLst>
                    <a:ext uri="{9D8B030D-6E8A-4147-A177-3AD203B41FA5}">
                      <a16:colId xmlns:a16="http://schemas.microsoft.com/office/drawing/2014/main" val="950535201"/>
                    </a:ext>
                  </a:extLst>
                </a:gridCol>
                <a:gridCol w="1264140">
                  <a:extLst>
                    <a:ext uri="{9D8B030D-6E8A-4147-A177-3AD203B41FA5}">
                      <a16:colId xmlns:a16="http://schemas.microsoft.com/office/drawing/2014/main" val="2665263286"/>
                    </a:ext>
                  </a:extLst>
                </a:gridCol>
              </a:tblGrid>
              <a:tr h="203200">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effectLst/>
                        </a:rPr>
                        <a:t>Date</a:t>
                      </a:r>
                      <a:endParaRPr lang="en-US" sz="18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effectLst/>
                        </a:rPr>
                        <a:t>Sociability</a:t>
                      </a:r>
                      <a:endParaRPr lang="en-US" sz="18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a:effectLst/>
                        </a:rPr>
                        <a:t>Trust</a:t>
                      </a:r>
                      <a:endParaRPr lang="en-US" sz="1800" b="1"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a:effectLst/>
                        </a:rPr>
                        <a:t>Organization</a:t>
                      </a:r>
                      <a:endParaRPr lang="en-US" sz="1800" b="1"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a:effectLst/>
                        </a:rPr>
                        <a:t>Emotional Volatility</a:t>
                      </a:r>
                      <a:endParaRPr lang="en-US" sz="1800" b="1"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1" u="none" strike="noStrike" dirty="0">
                          <a:effectLst/>
                        </a:rPr>
                        <a:t>Intellectual Curiosity</a:t>
                      </a:r>
                      <a:endParaRPr lang="en-US" sz="1800" b="1"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510948"/>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10/22/18 15:23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7448468"/>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19:00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6320106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10/22/18 23:23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585972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23:25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1591944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10/23/18 3:00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934771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10/23/18 7:00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97194414"/>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10/23/18 11:00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952952"/>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10/23/18 17:50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5718318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10/23/18 19:39</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3925854"/>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10/23/18 23:00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5514578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10/24/18 0:00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2561182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3:00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1175527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10/24/18 7:00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2869021"/>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11:00</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064103883"/>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10/24/18 11:44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0691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15:37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14348357"/>
                  </a:ext>
                </a:extLst>
              </a:tr>
            </a:tbl>
          </a:graphicData>
        </a:graphic>
      </p:graphicFrame>
    </p:spTree>
    <p:extLst>
      <p:ext uri="{BB962C8B-B14F-4D97-AF65-F5344CB8AC3E}">
        <p14:creationId xmlns:p14="http://schemas.microsoft.com/office/powerpoint/2010/main" val="1315323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842504-B76D-0BEE-3BFC-C29020E97690}"/>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 name="Rectangle 2">
            <a:extLst>
              <a:ext uri="{FF2B5EF4-FFF2-40B4-BE49-F238E27FC236}">
                <a16:creationId xmlns:a16="http://schemas.microsoft.com/office/drawing/2014/main" id="{62D49D65-5F25-D8A5-4A87-F7786136B833}"/>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4" name="Rectangle 3">
            <a:extLst>
              <a:ext uri="{FF2B5EF4-FFF2-40B4-BE49-F238E27FC236}">
                <a16:creationId xmlns:a16="http://schemas.microsoft.com/office/drawing/2014/main" id="{BED74855-D978-59F7-9A52-33065049AD10}"/>
              </a:ext>
            </a:extLst>
          </p:cNvPr>
          <p:cNvSpPr/>
          <p:nvPr/>
        </p:nvSpPr>
        <p:spPr>
          <a:xfrm>
            <a:off x="3894222" y="1043597"/>
            <a:ext cx="4403554" cy="576220"/>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The Bias-Variance Tradeoff</a:t>
            </a:r>
          </a:p>
        </p:txBody>
      </p:sp>
      <p:sp>
        <p:nvSpPr>
          <p:cNvPr id="5" name="Rectangle 4">
            <a:extLst>
              <a:ext uri="{FF2B5EF4-FFF2-40B4-BE49-F238E27FC236}">
                <a16:creationId xmlns:a16="http://schemas.microsoft.com/office/drawing/2014/main" id="{2B5F8AFA-8E7E-A51B-08AA-0CEE0E7F0127}"/>
              </a:ext>
            </a:extLst>
          </p:cNvPr>
          <p:cNvSpPr/>
          <p:nvPr/>
        </p:nvSpPr>
        <p:spPr>
          <a:xfrm>
            <a:off x="487994" y="1823916"/>
            <a:ext cx="5223102" cy="124056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Bias roughly equates to model accuracy (small residuals)</a:t>
            </a:r>
          </a:p>
        </p:txBody>
      </p:sp>
      <p:sp>
        <p:nvSpPr>
          <p:cNvPr id="6" name="Rectangle 5">
            <a:extLst>
              <a:ext uri="{FF2B5EF4-FFF2-40B4-BE49-F238E27FC236}">
                <a16:creationId xmlns:a16="http://schemas.microsoft.com/office/drawing/2014/main" id="{0CA00A53-AD21-FB18-D47B-136763466BE8}"/>
              </a:ext>
            </a:extLst>
          </p:cNvPr>
          <p:cNvSpPr/>
          <p:nvPr/>
        </p:nvSpPr>
        <p:spPr>
          <a:xfrm>
            <a:off x="6480904" y="1834979"/>
            <a:ext cx="5223102" cy="124056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Bias variance equates to the similarity in the coefficients across models fit on splits of the data</a:t>
            </a:r>
          </a:p>
        </p:txBody>
      </p:sp>
      <p:pic>
        <p:nvPicPr>
          <p:cNvPr id="3074" name="Picture 2">
            <a:extLst>
              <a:ext uri="{FF2B5EF4-FFF2-40B4-BE49-F238E27FC236}">
                <a16:creationId xmlns:a16="http://schemas.microsoft.com/office/drawing/2014/main" id="{21480566-02A9-A9FB-8F0B-A16DE1E6D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999" y="3268575"/>
            <a:ext cx="8890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795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B75478-F320-0D07-14A3-1C5BC1D37239}"/>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 name="Rectangle 2">
            <a:extLst>
              <a:ext uri="{FF2B5EF4-FFF2-40B4-BE49-F238E27FC236}">
                <a16:creationId xmlns:a16="http://schemas.microsoft.com/office/drawing/2014/main" id="{BA145655-B48A-E9F0-650E-7B6AD58F74D2}"/>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4" name="Rectangle 3">
            <a:extLst>
              <a:ext uri="{FF2B5EF4-FFF2-40B4-BE49-F238E27FC236}">
                <a16:creationId xmlns:a16="http://schemas.microsoft.com/office/drawing/2014/main" id="{BE7FDD3B-B869-73DD-ED91-E15DB23DA887}"/>
              </a:ext>
            </a:extLst>
          </p:cNvPr>
          <p:cNvSpPr/>
          <p:nvPr/>
        </p:nvSpPr>
        <p:spPr>
          <a:xfrm>
            <a:off x="3894222" y="993912"/>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Regularized (Logistic) Regression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F1B6941-594E-9D5F-3AC4-C6FED0B5CAD3}"/>
                  </a:ext>
                </a:extLst>
              </p:cNvPr>
              <p:cNvSpPr/>
              <p:nvPr/>
            </p:nvSpPr>
            <p:spPr>
              <a:xfrm>
                <a:off x="6303789" y="1982589"/>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𝒀</m:t>
                          </m:r>
                        </m:e>
                        <m:sub>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𝟎</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r>
                        <a:rPr lang="en-US" sz="2000" b="1" i="1" dirty="0">
                          <a:solidFill>
                            <a:schemeClr val="tx1"/>
                          </a:solidFill>
                          <a:latin typeface="Cambria Math" panose="02040503050406030204" pitchFamily="18" charset="0"/>
                        </a:rPr>
                        <m:t>…+ </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m:t>
                          </m:r>
                        </m:sub>
                      </m:sSub>
                      <m:r>
                        <a:rPr lang="en-US" sz="2000" b="1" i="1" dirty="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 </m:t>
                          </m:r>
                          <m:r>
                            <a:rPr lang="en-US" sz="2000" b="1" i="1" dirty="0" smtClean="0">
                              <a:solidFill>
                                <a:schemeClr val="tx1"/>
                              </a:solidFill>
                              <a:latin typeface="Cambria Math" panose="02040503050406030204" pitchFamily="18" charset="0"/>
                              <a:ea typeface="Cambria Math" panose="02040503050406030204" pitchFamily="18" charset="0"/>
                            </a:rPr>
                            <m:t>𝜺</m:t>
                          </m:r>
                        </m:e>
                        <m:sub>
                          <m:r>
                            <a:rPr lang="en-US" sz="2000" b="1" i="1" dirty="0" smtClean="0">
                              <a:solidFill>
                                <a:schemeClr val="tx1"/>
                              </a:solidFill>
                              <a:latin typeface="Cambria Math" panose="02040503050406030204" pitchFamily="18" charset="0"/>
                            </a:rPr>
                            <m:t>𝒑𝒊𝒕</m:t>
                          </m:r>
                        </m:sub>
                      </m:sSub>
                    </m:oMath>
                  </m:oMathPara>
                </a14:m>
                <a:endParaRPr lang="en-US" sz="2000" b="1" dirty="0">
                  <a:solidFill>
                    <a:schemeClr val="tx1"/>
                  </a:solidFill>
                </a:endParaRPr>
              </a:p>
            </p:txBody>
          </p:sp>
        </mc:Choice>
        <mc:Fallback xmlns="">
          <p:sp>
            <p:nvSpPr>
              <p:cNvPr id="5" name="Rectangle 4">
                <a:extLst>
                  <a:ext uri="{FF2B5EF4-FFF2-40B4-BE49-F238E27FC236}">
                    <a16:creationId xmlns:a16="http://schemas.microsoft.com/office/drawing/2014/main" id="{BF1B6941-594E-9D5F-3AC4-C6FED0B5CAD3}"/>
                  </a:ext>
                </a:extLst>
              </p:cNvPr>
              <p:cNvSpPr>
                <a:spLocks noRot="1" noChangeAspect="1" noMove="1" noResize="1" noEditPoints="1" noAdjustHandles="1" noChangeArrowheads="1" noChangeShapeType="1" noTextEdit="1"/>
              </p:cNvSpPr>
              <p:nvPr/>
            </p:nvSpPr>
            <p:spPr>
              <a:xfrm>
                <a:off x="6303789" y="1982589"/>
                <a:ext cx="5350908" cy="680831"/>
              </a:xfrm>
              <a:prstGeom prst="rect">
                <a:avLst/>
              </a:prstGeom>
              <a:blipFill>
                <a:blip r:embed="rId2"/>
                <a:stretch>
                  <a:fillRect/>
                </a:stretch>
              </a:blipFill>
              <a:ln>
                <a:no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1BD19CF0-75E8-C5B2-2480-7DDCCDB18245}"/>
              </a:ext>
            </a:extLst>
          </p:cNvPr>
          <p:cNvSpPr/>
          <p:nvPr/>
        </p:nvSpPr>
        <p:spPr>
          <a:xfrm>
            <a:off x="704020" y="1920770"/>
            <a:ext cx="4028302" cy="1770523"/>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Goal</a:t>
            </a:r>
            <a:r>
              <a:rPr lang="en-US" sz="2400" dirty="0">
                <a:solidFill>
                  <a:schemeClr val="tx1"/>
                </a:solidFill>
              </a:rPr>
              <a:t>: Find the best combinations of coefficients across predictors </a:t>
            </a:r>
            <a:r>
              <a:rPr lang="en-US" sz="2400" b="1" i="1" dirty="0">
                <a:solidFill>
                  <a:schemeClr val="tx1"/>
                </a:solidFill>
              </a:rPr>
              <a:t>without overfitting</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353697D-6B3C-53B1-32A0-3DE8626D88DB}"/>
                  </a:ext>
                </a:extLst>
              </p:cNvPr>
              <p:cNvSpPr/>
              <p:nvPr/>
            </p:nvSpPr>
            <p:spPr>
              <a:xfrm>
                <a:off x="6303789" y="3177524"/>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sz="2000" b="1" i="1" dirty="0" smtClean="0">
                          <a:solidFill>
                            <a:schemeClr val="tx1"/>
                          </a:solidFill>
                          <a:latin typeface="Cambria Math" panose="02040503050406030204" pitchFamily="18" charset="0"/>
                        </a:rPr>
                        <m:t>𝑹𝑺𝑺</m:t>
                      </m:r>
                      <m:r>
                        <a:rPr lang="en-US" sz="2000" b="1" i="1" dirty="0" smtClean="0">
                          <a:solidFill>
                            <a:schemeClr val="tx1"/>
                          </a:solidFill>
                          <a:latin typeface="Cambria Math" panose="02040503050406030204" pitchFamily="18" charset="0"/>
                        </a:rPr>
                        <m:t>= </m:t>
                      </m:r>
                      <m:nary>
                        <m:naryPr>
                          <m:chr m:val="∑"/>
                          <m:ctrlPr>
                            <a:rPr lang="en-US" sz="2000" b="1" i="1" dirty="0" smtClean="0">
                              <a:solidFill>
                                <a:schemeClr val="tx1"/>
                              </a:solidFill>
                              <a:latin typeface="Cambria Math" panose="02040503050406030204" pitchFamily="18" charset="0"/>
                            </a:rPr>
                          </m:ctrlPr>
                        </m:naryPr>
                        <m:sub>
                          <m:r>
                            <m:rPr>
                              <m:brk m:alnAt="23"/>
                            </m:rPr>
                            <a:rPr lang="en-US" sz="2000" b="1" i="1" dirty="0" smtClean="0">
                              <a:solidFill>
                                <a:schemeClr val="tx1"/>
                              </a:solidFill>
                              <a:latin typeface="Cambria Math" panose="02040503050406030204" pitchFamily="18" charset="0"/>
                            </a:rPr>
                            <m:t>𝒕</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sub>
                        <m:sup>
                          <m:r>
                            <a:rPr lang="en-US" sz="2000" b="1" i="1" dirty="0" smtClean="0">
                              <a:solidFill>
                                <a:schemeClr val="tx1"/>
                              </a:solidFill>
                              <a:latin typeface="Cambria Math" panose="02040503050406030204" pitchFamily="18" charset="0"/>
                            </a:rPr>
                            <m:t>𝒏</m:t>
                          </m:r>
                        </m:sup>
                        <m:e>
                          <m:sSup>
                            <m:sSupPr>
                              <m:ctrlPr>
                                <a:rPr lang="en-US" sz="2000" b="1" i="1" dirty="0" smtClean="0">
                                  <a:solidFill>
                                    <a:schemeClr val="tx1"/>
                                  </a:solidFill>
                                  <a:latin typeface="Cambria Math" panose="02040503050406030204" pitchFamily="18" charset="0"/>
                                </a:rPr>
                              </m:ctrlPr>
                            </m:sSupPr>
                            <m:e>
                              <m:d>
                                <m:dPr>
                                  <m:ctrlPr>
                                    <a:rPr lang="en-US" sz="2000" b="1" i="1" dirty="0" smtClean="0">
                                      <a:solidFill>
                                        <a:schemeClr val="tx1"/>
                                      </a:solidFill>
                                      <a:latin typeface="Cambria Math" panose="02040503050406030204" pitchFamily="18" charset="0"/>
                                    </a:rPr>
                                  </m:ctrlPr>
                                </m:dPr>
                                <m:e>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𝒀</m:t>
                                      </m:r>
                                    </m:e>
                                    <m:sub>
                                      <m:r>
                                        <a:rPr lang="en-US" sz="2000" b="1" i="1" dirty="0">
                                          <a:solidFill>
                                            <a:schemeClr val="tx1"/>
                                          </a:solidFill>
                                          <a:latin typeface="Cambria Math" panose="02040503050406030204" pitchFamily="18" charset="0"/>
                                        </a:rPr>
                                        <m:t>𝒊𝒕</m:t>
                                      </m:r>
                                    </m:sub>
                                  </m:sSub>
                                  <m:r>
                                    <a:rPr lang="en-US" sz="2000" b="1" i="1" dirty="0" smtClean="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a:solidFill>
                                            <a:schemeClr val="tx1"/>
                                          </a:solidFill>
                                          <a:latin typeface="Cambria Math" panose="02040503050406030204" pitchFamily="18" charset="0"/>
                                        </a:rPr>
                                        <m:t>𝟎</m:t>
                                      </m:r>
                                      <m:r>
                                        <a:rPr lang="en-US" sz="2000" b="1" i="1" dirty="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nary>
                                    <m:naryPr>
                                      <m:chr m:val="∑"/>
                                      <m:ctrlPr>
                                        <a:rPr lang="en-US" sz="2000" b="1" i="1" dirty="0" smtClean="0">
                                          <a:solidFill>
                                            <a:schemeClr val="tx1"/>
                                          </a:solidFill>
                                          <a:latin typeface="Cambria Math" panose="02040503050406030204" pitchFamily="18" charset="0"/>
                                        </a:rPr>
                                      </m:ctrlPr>
                                    </m:naryPr>
                                    <m:sub>
                                      <m:r>
                                        <m:rPr>
                                          <m:brk m:alnAt="23"/>
                                        </m:rPr>
                                        <a:rPr lang="en-US" sz="2000" b="1" i="1" dirty="0" smtClean="0">
                                          <a:solidFill>
                                            <a:schemeClr val="tx1"/>
                                          </a:solidFill>
                                          <a:latin typeface="Cambria Math" panose="02040503050406030204" pitchFamily="18" charset="0"/>
                                        </a:rPr>
                                        <m:t>𝒋</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sub>
                                    <m:sup>
                                      <m:r>
                                        <a:rPr lang="en-US" sz="2000" b="1" i="1" dirty="0" smtClean="0">
                                          <a:solidFill>
                                            <a:schemeClr val="tx1"/>
                                          </a:solidFill>
                                          <a:latin typeface="Cambria Math" panose="02040503050406030204" pitchFamily="18" charset="0"/>
                                        </a:rPr>
                                        <m:t>𝒑</m:t>
                                      </m:r>
                                    </m:sup>
                                    <m:e>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a:solidFill>
                                                <a:schemeClr val="tx1"/>
                                              </a:solidFill>
                                              <a:latin typeface="Cambria Math" panose="02040503050406030204" pitchFamily="18" charset="0"/>
                                            </a:rPr>
                                            <m:t>𝒑𝒊</m:t>
                                          </m:r>
                                        </m:sub>
                                      </m:sSub>
                                      <m:r>
                                        <a:rPr lang="en-US" sz="2000" b="1" i="1" dirty="0" smtClean="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a:solidFill>
                                                <a:schemeClr val="tx1"/>
                                              </a:solidFill>
                                              <a:latin typeface="Cambria Math" panose="02040503050406030204" pitchFamily="18" charset="0"/>
                                            </a:rPr>
                                            <m:t>𝒑𝒊𝒕</m:t>
                                          </m:r>
                                        </m:sub>
                                      </m:sSub>
                                    </m:e>
                                  </m:nary>
                                </m:e>
                              </m:d>
                            </m:e>
                            <m:sup>
                              <m:r>
                                <a:rPr lang="en-US" sz="2000" b="1" i="1" dirty="0" smtClean="0">
                                  <a:solidFill>
                                    <a:schemeClr val="tx1"/>
                                  </a:solidFill>
                                  <a:latin typeface="Cambria Math" panose="02040503050406030204" pitchFamily="18" charset="0"/>
                                </a:rPr>
                                <m:t>𝟐</m:t>
                              </m:r>
                            </m:sup>
                          </m:sSup>
                        </m:e>
                      </m:nary>
                    </m:oMath>
                  </m:oMathPara>
                </a14:m>
                <a:endParaRPr lang="en-US" sz="2000" b="1" dirty="0">
                  <a:solidFill>
                    <a:schemeClr val="tx1"/>
                  </a:solidFill>
                </a:endParaRPr>
              </a:p>
            </p:txBody>
          </p:sp>
        </mc:Choice>
        <mc:Fallback xmlns="">
          <p:sp>
            <p:nvSpPr>
              <p:cNvPr id="8" name="Rectangle 7">
                <a:extLst>
                  <a:ext uri="{FF2B5EF4-FFF2-40B4-BE49-F238E27FC236}">
                    <a16:creationId xmlns:a16="http://schemas.microsoft.com/office/drawing/2014/main" id="{E353697D-6B3C-53B1-32A0-3DE8626D88DB}"/>
                  </a:ext>
                </a:extLst>
              </p:cNvPr>
              <p:cNvSpPr>
                <a:spLocks noRot="1" noChangeAspect="1" noMove="1" noResize="1" noEditPoints="1" noAdjustHandles="1" noChangeArrowheads="1" noChangeShapeType="1" noTextEdit="1"/>
              </p:cNvSpPr>
              <p:nvPr/>
            </p:nvSpPr>
            <p:spPr>
              <a:xfrm>
                <a:off x="6303789" y="3177524"/>
                <a:ext cx="5350908" cy="680831"/>
              </a:xfrm>
              <a:prstGeom prst="rect">
                <a:avLst/>
              </a:prstGeom>
              <a:blipFill>
                <a:blip r:embed="rId3"/>
                <a:stretch>
                  <a:fillRect l="-474" t="-155556" b="-238889"/>
                </a:stretch>
              </a:blipFill>
              <a:ln>
                <a:no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CFCF51AA-5E0A-ECF4-ED9F-ED7DE0995464}"/>
              </a:ext>
            </a:extLst>
          </p:cNvPr>
          <p:cNvSpPr/>
          <p:nvPr/>
        </p:nvSpPr>
        <p:spPr>
          <a:xfrm>
            <a:off x="228284" y="4148384"/>
            <a:ext cx="4979773" cy="1770523"/>
          </a:xfrm>
          <a:prstGeom prst="rect">
            <a:avLst/>
          </a:prstGeom>
          <a:noFill/>
          <a:ln w="762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Idea</a:t>
            </a:r>
            <a:r>
              <a:rPr lang="en-US" sz="2400" dirty="0">
                <a:solidFill>
                  <a:schemeClr val="tx1"/>
                </a:solidFill>
              </a:rPr>
              <a:t>: What if we penalize the coefficients to make them smaller (since non-zero associations are generally more likely)</a:t>
            </a:r>
          </a:p>
        </p:txBody>
      </p:sp>
      <p:sp>
        <p:nvSpPr>
          <p:cNvPr id="11" name="Rectangle 10">
            <a:extLst>
              <a:ext uri="{FF2B5EF4-FFF2-40B4-BE49-F238E27FC236}">
                <a16:creationId xmlns:a16="http://schemas.microsoft.com/office/drawing/2014/main" id="{C2D3C852-9CA9-86CC-A0AF-B433F9DFD559}"/>
              </a:ext>
            </a:extLst>
          </p:cNvPr>
          <p:cNvSpPr/>
          <p:nvPr/>
        </p:nvSpPr>
        <p:spPr>
          <a:xfrm>
            <a:off x="6303789" y="1572207"/>
            <a:ext cx="2817341" cy="710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solidFill>
              </a:rPr>
              <a:t>The model:</a:t>
            </a:r>
          </a:p>
        </p:txBody>
      </p:sp>
      <p:sp>
        <p:nvSpPr>
          <p:cNvPr id="12" name="Rectangle 11">
            <a:extLst>
              <a:ext uri="{FF2B5EF4-FFF2-40B4-BE49-F238E27FC236}">
                <a16:creationId xmlns:a16="http://schemas.microsoft.com/office/drawing/2014/main" id="{F82AF7E2-DA1E-777D-E0BE-7D48FC9FF3B7}"/>
              </a:ext>
            </a:extLst>
          </p:cNvPr>
          <p:cNvSpPr/>
          <p:nvPr/>
        </p:nvSpPr>
        <p:spPr>
          <a:xfrm>
            <a:off x="6303789" y="2509362"/>
            <a:ext cx="2817341" cy="710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solidFill>
              </a:rPr>
              <a:t>The loss function:</a:t>
            </a:r>
          </a:p>
        </p:txBody>
      </p:sp>
      <p:sp>
        <p:nvSpPr>
          <p:cNvPr id="13" name="Rectangle 12">
            <a:extLst>
              <a:ext uri="{FF2B5EF4-FFF2-40B4-BE49-F238E27FC236}">
                <a16:creationId xmlns:a16="http://schemas.microsoft.com/office/drawing/2014/main" id="{58597500-A3CD-A063-2815-34C581F61F01}"/>
              </a:ext>
            </a:extLst>
          </p:cNvPr>
          <p:cNvSpPr/>
          <p:nvPr/>
        </p:nvSpPr>
        <p:spPr>
          <a:xfrm>
            <a:off x="6303788" y="3904405"/>
            <a:ext cx="3136774" cy="710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solidFill>
              </a:rPr>
              <a:t>The penalty term (L1):</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DCB3E32-A526-A193-53EE-519FB4ACE51C}"/>
                  </a:ext>
                </a:extLst>
              </p:cNvPr>
              <p:cNvSpPr/>
              <p:nvPr/>
            </p:nvSpPr>
            <p:spPr>
              <a:xfrm>
                <a:off x="6379780" y="4505786"/>
                <a:ext cx="1168653" cy="882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ea typeface="Cambria Math" panose="02040503050406030204" pitchFamily="18" charset="0"/>
                        </a:rPr>
                        <m:t>𝝀</m:t>
                      </m:r>
                      <m:r>
                        <a:rPr lang="en-US" b="1" i="1" dirty="0" smtClean="0">
                          <a:latin typeface="Cambria Math" panose="02040503050406030204" pitchFamily="18" charset="0"/>
                          <a:ea typeface="Cambria Math" panose="02040503050406030204" pitchFamily="18" charset="0"/>
                        </a:rPr>
                        <m:t>  </m:t>
                      </m:r>
                      <m:nary>
                        <m:naryPr>
                          <m:chr m:val="∑"/>
                          <m:ctrlPr>
                            <a:rPr lang="en-US" b="1" i="1" dirty="0">
                              <a:latin typeface="Cambria Math" panose="02040503050406030204" pitchFamily="18" charset="0"/>
                            </a:rPr>
                          </m:ctrlPr>
                        </m:naryPr>
                        <m:sub>
                          <m:r>
                            <m:rPr>
                              <m:brk m:alnAt="23"/>
                            </m:rPr>
                            <a:rPr lang="en-US" b="1" i="1" dirty="0">
                              <a:latin typeface="Cambria Math" panose="02040503050406030204" pitchFamily="18" charset="0"/>
                            </a:rPr>
                            <m:t>𝒋</m:t>
                          </m:r>
                          <m:r>
                            <a:rPr lang="en-US" b="1" i="1" dirty="0">
                              <a:latin typeface="Cambria Math" panose="02040503050406030204" pitchFamily="18" charset="0"/>
                            </a:rPr>
                            <m:t>=</m:t>
                          </m:r>
                          <m:r>
                            <a:rPr lang="en-US" b="1" i="1" dirty="0">
                              <a:latin typeface="Cambria Math" panose="02040503050406030204" pitchFamily="18" charset="0"/>
                            </a:rPr>
                            <m:t>𝟏</m:t>
                          </m:r>
                        </m:sub>
                        <m:sup>
                          <m:r>
                            <a:rPr lang="en-US" b="1" i="1" dirty="0">
                              <a:latin typeface="Cambria Math" panose="02040503050406030204" pitchFamily="18" charset="0"/>
                            </a:rPr>
                            <m:t>𝒑</m:t>
                          </m:r>
                        </m:sup>
                        <m:e>
                          <m:sSub>
                            <m:sSubPr>
                              <m:ctrlPr>
                                <a:rPr lang="en-US" b="1" i="1" dirty="0">
                                  <a:latin typeface="Cambria Math" panose="02040503050406030204" pitchFamily="18" charset="0"/>
                                </a:rPr>
                              </m:ctrlPr>
                            </m:sSubPr>
                            <m:e>
                              <m:r>
                                <a:rPr lang="en-US" b="1" i="1" dirty="0">
                                  <a:latin typeface="Cambria Math" panose="02040503050406030204" pitchFamily="18" charset="0"/>
                                </a:rPr>
                                <m:t>𝒃</m:t>
                              </m:r>
                            </m:e>
                            <m:sub>
                              <m:r>
                                <a:rPr lang="en-US" b="1" i="1" dirty="0">
                                  <a:latin typeface="Cambria Math" panose="02040503050406030204" pitchFamily="18" charset="0"/>
                                </a:rPr>
                                <m:t>𝒑𝒊</m:t>
                              </m:r>
                            </m:sub>
                          </m:sSub>
                        </m:e>
                      </m:nary>
                    </m:oMath>
                  </m:oMathPara>
                </a14:m>
                <a:endParaRPr lang="en-US" dirty="0"/>
              </a:p>
            </p:txBody>
          </p:sp>
        </mc:Choice>
        <mc:Fallback xmlns="">
          <p:sp>
            <p:nvSpPr>
              <p:cNvPr id="14" name="Rectangle 13">
                <a:extLst>
                  <a:ext uri="{FF2B5EF4-FFF2-40B4-BE49-F238E27FC236}">
                    <a16:creationId xmlns:a16="http://schemas.microsoft.com/office/drawing/2014/main" id="{1DCB3E32-A526-A193-53EE-519FB4ACE51C}"/>
                  </a:ext>
                </a:extLst>
              </p:cNvPr>
              <p:cNvSpPr>
                <a:spLocks noRot="1" noChangeAspect="1" noMove="1" noResize="1" noEditPoints="1" noAdjustHandles="1" noChangeArrowheads="1" noChangeShapeType="1" noTextEdit="1"/>
              </p:cNvSpPr>
              <p:nvPr/>
            </p:nvSpPr>
            <p:spPr>
              <a:xfrm>
                <a:off x="6379780" y="4505786"/>
                <a:ext cx="1168653" cy="882742"/>
              </a:xfrm>
              <a:prstGeom prst="rect">
                <a:avLst/>
              </a:prstGeom>
              <a:blipFill>
                <a:blip r:embed="rId4"/>
                <a:stretch>
                  <a:fillRect l="-40860" t="-94366" r="-7527" b="-142254"/>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7AC990BC-637E-F070-2A97-85124D1D973F}"/>
              </a:ext>
            </a:extLst>
          </p:cNvPr>
          <p:cNvSpPr/>
          <p:nvPr/>
        </p:nvSpPr>
        <p:spPr>
          <a:xfrm>
            <a:off x="6273110" y="5279395"/>
            <a:ext cx="5515236" cy="710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solidFill>
              </a:rPr>
              <a:t>Bringing it together, we want to minimize: </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D9B9A60-B551-ECCD-45BA-4DF61F3C02F1}"/>
                  </a:ext>
                </a:extLst>
              </p:cNvPr>
              <p:cNvSpPr/>
              <p:nvPr/>
            </p:nvSpPr>
            <p:spPr>
              <a:xfrm>
                <a:off x="6273110" y="5968363"/>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nary>
                        <m:naryPr>
                          <m:chr m:val="∑"/>
                          <m:ctrlPr>
                            <a:rPr lang="en-US" sz="2000" b="1" i="1" dirty="0" smtClean="0">
                              <a:solidFill>
                                <a:schemeClr val="tx1"/>
                              </a:solidFill>
                              <a:latin typeface="Cambria Math" panose="02040503050406030204" pitchFamily="18" charset="0"/>
                            </a:rPr>
                          </m:ctrlPr>
                        </m:naryPr>
                        <m:sub>
                          <m:r>
                            <m:rPr>
                              <m:brk m:alnAt="23"/>
                            </m:rPr>
                            <a:rPr lang="en-US" sz="2000" b="1" i="1" dirty="0" smtClean="0">
                              <a:solidFill>
                                <a:schemeClr val="tx1"/>
                              </a:solidFill>
                              <a:latin typeface="Cambria Math" panose="02040503050406030204" pitchFamily="18" charset="0"/>
                            </a:rPr>
                            <m:t>𝒕</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sub>
                        <m:sup>
                          <m:r>
                            <a:rPr lang="en-US" sz="2000" b="1" i="1" dirty="0" smtClean="0">
                              <a:solidFill>
                                <a:schemeClr val="tx1"/>
                              </a:solidFill>
                              <a:latin typeface="Cambria Math" panose="02040503050406030204" pitchFamily="18" charset="0"/>
                            </a:rPr>
                            <m:t>𝒏</m:t>
                          </m:r>
                        </m:sup>
                        <m:e>
                          <m:sSup>
                            <m:sSupPr>
                              <m:ctrlPr>
                                <a:rPr lang="en-US" sz="2000" b="1" i="1" dirty="0" smtClean="0">
                                  <a:solidFill>
                                    <a:schemeClr val="tx1"/>
                                  </a:solidFill>
                                  <a:latin typeface="Cambria Math" panose="02040503050406030204" pitchFamily="18" charset="0"/>
                                </a:rPr>
                              </m:ctrlPr>
                            </m:sSupPr>
                            <m:e>
                              <m:d>
                                <m:dPr>
                                  <m:ctrlPr>
                                    <a:rPr lang="en-US" sz="2000" b="1" i="1" dirty="0" smtClean="0">
                                      <a:solidFill>
                                        <a:schemeClr val="tx1"/>
                                      </a:solidFill>
                                      <a:latin typeface="Cambria Math" panose="02040503050406030204" pitchFamily="18" charset="0"/>
                                    </a:rPr>
                                  </m:ctrlPr>
                                </m:dPr>
                                <m:e>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𝒀</m:t>
                                      </m:r>
                                    </m:e>
                                    <m:sub>
                                      <m:r>
                                        <a:rPr lang="en-US" sz="2000" b="1" i="1" dirty="0">
                                          <a:solidFill>
                                            <a:schemeClr val="tx1"/>
                                          </a:solidFill>
                                          <a:latin typeface="Cambria Math" panose="02040503050406030204" pitchFamily="18" charset="0"/>
                                        </a:rPr>
                                        <m:t>𝒊𝒕</m:t>
                                      </m:r>
                                    </m:sub>
                                  </m:sSub>
                                  <m:r>
                                    <a:rPr lang="en-US" sz="2000" b="1" i="1" dirty="0" smtClean="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a:solidFill>
                                            <a:schemeClr val="tx1"/>
                                          </a:solidFill>
                                          <a:latin typeface="Cambria Math" panose="02040503050406030204" pitchFamily="18" charset="0"/>
                                        </a:rPr>
                                        <m:t>𝟎</m:t>
                                      </m:r>
                                      <m:r>
                                        <a:rPr lang="en-US" sz="2000" b="1" i="1" dirty="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nary>
                                    <m:naryPr>
                                      <m:chr m:val="∑"/>
                                      <m:ctrlPr>
                                        <a:rPr lang="en-US" sz="2000" b="1" i="1" dirty="0" smtClean="0">
                                          <a:solidFill>
                                            <a:schemeClr val="tx1"/>
                                          </a:solidFill>
                                          <a:latin typeface="Cambria Math" panose="02040503050406030204" pitchFamily="18" charset="0"/>
                                        </a:rPr>
                                      </m:ctrlPr>
                                    </m:naryPr>
                                    <m:sub>
                                      <m:r>
                                        <m:rPr>
                                          <m:brk m:alnAt="23"/>
                                        </m:rPr>
                                        <a:rPr lang="en-US" sz="2000" b="1" i="1" dirty="0" smtClean="0">
                                          <a:solidFill>
                                            <a:schemeClr val="tx1"/>
                                          </a:solidFill>
                                          <a:latin typeface="Cambria Math" panose="02040503050406030204" pitchFamily="18" charset="0"/>
                                        </a:rPr>
                                        <m:t>𝒋</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sub>
                                    <m:sup>
                                      <m:r>
                                        <a:rPr lang="en-US" sz="2000" b="1" i="1" dirty="0" smtClean="0">
                                          <a:solidFill>
                                            <a:schemeClr val="tx1"/>
                                          </a:solidFill>
                                          <a:latin typeface="Cambria Math" panose="02040503050406030204" pitchFamily="18" charset="0"/>
                                        </a:rPr>
                                        <m:t>𝒑</m:t>
                                      </m:r>
                                    </m:sup>
                                    <m:e>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a:solidFill>
                                                <a:schemeClr val="tx1"/>
                                              </a:solidFill>
                                              <a:latin typeface="Cambria Math" panose="02040503050406030204" pitchFamily="18" charset="0"/>
                                            </a:rPr>
                                            <m:t>𝒑𝒊</m:t>
                                          </m:r>
                                        </m:sub>
                                      </m:sSub>
                                      <m:r>
                                        <a:rPr lang="en-US" sz="2000" b="1" i="1" dirty="0" smtClean="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a:solidFill>
                                                <a:schemeClr val="tx1"/>
                                              </a:solidFill>
                                              <a:latin typeface="Cambria Math" panose="02040503050406030204" pitchFamily="18" charset="0"/>
                                            </a:rPr>
                                            <m:t>𝒑𝒊𝒕</m:t>
                                          </m:r>
                                        </m:sub>
                                      </m:sSub>
                                    </m:e>
                                  </m:nary>
                                </m:e>
                              </m:d>
                            </m:e>
                            <m:sup>
                              <m:r>
                                <a:rPr lang="en-US" sz="2000" b="1" i="1" dirty="0" smtClean="0">
                                  <a:solidFill>
                                    <a:schemeClr val="tx1"/>
                                  </a:solidFill>
                                  <a:latin typeface="Cambria Math" panose="02040503050406030204" pitchFamily="18" charset="0"/>
                                </a:rPr>
                                <m:t>𝟐</m:t>
                              </m:r>
                            </m:sup>
                          </m:sSup>
                          <m:r>
                            <a:rPr lang="en-US" sz="2000" b="1" i="1" dirty="0" smtClean="0">
                              <a:solidFill>
                                <a:schemeClr val="tx1"/>
                              </a:solidFill>
                              <a:latin typeface="Cambria Math" panose="02040503050406030204" pitchFamily="18" charset="0"/>
                            </a:rPr>
                            <m:t>+ </m:t>
                          </m:r>
                          <m:r>
                            <a:rPr lang="en-US" sz="2000" b="1" i="1" dirty="0">
                              <a:solidFill>
                                <a:schemeClr val="tx1"/>
                              </a:solidFill>
                              <a:latin typeface="Cambria Math" panose="02040503050406030204" pitchFamily="18" charset="0"/>
                              <a:ea typeface="Cambria Math" panose="02040503050406030204" pitchFamily="18" charset="0"/>
                            </a:rPr>
                            <m:t>𝝀</m:t>
                          </m:r>
                          <m:r>
                            <a:rPr lang="en-US" sz="2000" b="1" i="1" dirty="0">
                              <a:solidFill>
                                <a:schemeClr val="tx1"/>
                              </a:solidFill>
                              <a:latin typeface="Cambria Math" panose="02040503050406030204" pitchFamily="18" charset="0"/>
                              <a:ea typeface="Cambria Math" panose="02040503050406030204" pitchFamily="18" charset="0"/>
                            </a:rPr>
                            <m:t>  </m:t>
                          </m:r>
                          <m:nary>
                            <m:naryPr>
                              <m:chr m:val="∑"/>
                              <m:ctrlPr>
                                <a:rPr lang="en-US" sz="2000" b="1" i="1" dirty="0">
                                  <a:solidFill>
                                    <a:schemeClr val="tx1"/>
                                  </a:solidFill>
                                  <a:latin typeface="Cambria Math" panose="02040503050406030204" pitchFamily="18" charset="0"/>
                                </a:rPr>
                              </m:ctrlPr>
                            </m:naryPr>
                            <m:sub>
                              <m:r>
                                <m:rPr>
                                  <m:brk m:alnAt="23"/>
                                </m:rPr>
                                <a:rPr lang="en-US" sz="2000" b="1" i="1" dirty="0">
                                  <a:solidFill>
                                    <a:schemeClr val="tx1"/>
                                  </a:solidFill>
                                  <a:latin typeface="Cambria Math" panose="02040503050406030204" pitchFamily="18" charset="0"/>
                                </a:rPr>
                                <m:t>𝒋</m:t>
                              </m:r>
                              <m:r>
                                <a:rPr lang="en-US" sz="2000" b="1" i="1" dirty="0">
                                  <a:solidFill>
                                    <a:schemeClr val="tx1"/>
                                  </a:solidFill>
                                  <a:latin typeface="Cambria Math" panose="02040503050406030204" pitchFamily="18" charset="0"/>
                                </a:rPr>
                                <m:t>=</m:t>
                              </m:r>
                              <m:r>
                                <a:rPr lang="en-US" sz="2000" b="1" i="1" dirty="0">
                                  <a:solidFill>
                                    <a:schemeClr val="tx1"/>
                                  </a:solidFill>
                                  <a:latin typeface="Cambria Math" panose="02040503050406030204" pitchFamily="18" charset="0"/>
                                </a:rPr>
                                <m:t>𝟏</m:t>
                              </m:r>
                            </m:sub>
                            <m:sup>
                              <m:r>
                                <a:rPr lang="en-US" sz="2000" b="1" i="1" dirty="0">
                                  <a:solidFill>
                                    <a:schemeClr val="tx1"/>
                                  </a:solidFill>
                                  <a:latin typeface="Cambria Math" panose="02040503050406030204" pitchFamily="18" charset="0"/>
                                </a:rPr>
                                <m:t>𝒑</m:t>
                              </m:r>
                            </m:sup>
                            <m:e>
                              <m:sSubSup>
                                <m:sSubSupPr>
                                  <m:ctrlPr>
                                    <a:rPr lang="en-US" sz="2000" b="1" i="1" dirty="0" smtClean="0">
                                      <a:solidFill>
                                        <a:schemeClr val="tx1"/>
                                      </a:solidFill>
                                      <a:latin typeface="Cambria Math" panose="02040503050406030204" pitchFamily="18" charset="0"/>
                                    </a:rPr>
                                  </m:ctrlPr>
                                </m:sSubSup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𝒑𝒊</m:t>
                                  </m:r>
                                </m:sub>
                                <m:sup>
                                  <m:r>
                                    <a:rPr lang="en-US" sz="2000" b="1" i="1" dirty="0" smtClean="0">
                                      <a:solidFill>
                                        <a:schemeClr val="tx1"/>
                                      </a:solidFill>
                                      <a:latin typeface="Cambria Math" panose="02040503050406030204" pitchFamily="18" charset="0"/>
                                    </a:rPr>
                                    <m:t>𝟐</m:t>
                                  </m:r>
                                </m:sup>
                              </m:sSubSup>
                            </m:e>
                          </m:nary>
                        </m:e>
                      </m:nary>
                    </m:oMath>
                  </m:oMathPara>
                </a14:m>
                <a:endParaRPr lang="en-US" sz="2000" b="1" dirty="0">
                  <a:solidFill>
                    <a:schemeClr val="tx1"/>
                  </a:solidFill>
                </a:endParaRPr>
              </a:p>
            </p:txBody>
          </p:sp>
        </mc:Choice>
        <mc:Fallback xmlns="">
          <p:sp>
            <p:nvSpPr>
              <p:cNvPr id="16" name="Rectangle 15">
                <a:extLst>
                  <a:ext uri="{FF2B5EF4-FFF2-40B4-BE49-F238E27FC236}">
                    <a16:creationId xmlns:a16="http://schemas.microsoft.com/office/drawing/2014/main" id="{4D9B9A60-B551-ECCD-45BA-4DF61F3C02F1}"/>
                  </a:ext>
                </a:extLst>
              </p:cNvPr>
              <p:cNvSpPr>
                <a:spLocks noRot="1" noChangeAspect="1" noMove="1" noResize="1" noEditPoints="1" noAdjustHandles="1" noChangeArrowheads="1" noChangeShapeType="1" noTextEdit="1"/>
              </p:cNvSpPr>
              <p:nvPr/>
            </p:nvSpPr>
            <p:spPr>
              <a:xfrm>
                <a:off x="6273110" y="5968363"/>
                <a:ext cx="5350908" cy="680831"/>
              </a:xfrm>
              <a:prstGeom prst="rect">
                <a:avLst/>
              </a:prstGeom>
              <a:blipFill>
                <a:blip r:embed="rId5"/>
                <a:stretch>
                  <a:fillRect l="-16312" t="-150909" b="-23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29912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B75478-F320-0D07-14A3-1C5BC1D37239}"/>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 name="Rectangle 2">
            <a:extLst>
              <a:ext uri="{FF2B5EF4-FFF2-40B4-BE49-F238E27FC236}">
                <a16:creationId xmlns:a16="http://schemas.microsoft.com/office/drawing/2014/main" id="{BA145655-B48A-E9F0-650E-7B6AD58F74D2}"/>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4" name="Rectangle 3">
            <a:extLst>
              <a:ext uri="{FF2B5EF4-FFF2-40B4-BE49-F238E27FC236}">
                <a16:creationId xmlns:a16="http://schemas.microsoft.com/office/drawing/2014/main" id="{BE7FDD3B-B869-73DD-ED91-E15DB23DA887}"/>
              </a:ext>
            </a:extLst>
          </p:cNvPr>
          <p:cNvSpPr/>
          <p:nvPr/>
        </p:nvSpPr>
        <p:spPr>
          <a:xfrm>
            <a:off x="3894222" y="993912"/>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Regularized (Logistic) Regression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F1B6941-594E-9D5F-3AC4-C6FED0B5CAD3}"/>
                  </a:ext>
                </a:extLst>
              </p:cNvPr>
              <p:cNvSpPr/>
              <p:nvPr/>
            </p:nvSpPr>
            <p:spPr>
              <a:xfrm>
                <a:off x="6303789" y="1982589"/>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𝒀</m:t>
                          </m:r>
                        </m:e>
                        <m:sub>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𝟎</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r>
                        <a:rPr lang="en-US" sz="2000" b="1" i="1" dirty="0">
                          <a:solidFill>
                            <a:schemeClr val="tx1"/>
                          </a:solidFill>
                          <a:latin typeface="Cambria Math" panose="02040503050406030204" pitchFamily="18" charset="0"/>
                        </a:rPr>
                        <m:t>…+ </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m:t>
                          </m:r>
                        </m:sub>
                      </m:sSub>
                      <m:r>
                        <a:rPr lang="en-US" sz="2000" b="1" i="1" dirty="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 </m:t>
                          </m:r>
                          <m:r>
                            <a:rPr lang="en-US" sz="2000" b="1" i="1" dirty="0" smtClean="0">
                              <a:solidFill>
                                <a:schemeClr val="tx1"/>
                              </a:solidFill>
                              <a:latin typeface="Cambria Math" panose="02040503050406030204" pitchFamily="18" charset="0"/>
                              <a:ea typeface="Cambria Math" panose="02040503050406030204" pitchFamily="18" charset="0"/>
                            </a:rPr>
                            <m:t>𝜺</m:t>
                          </m:r>
                        </m:e>
                        <m:sub>
                          <m:r>
                            <a:rPr lang="en-US" sz="2000" b="1" i="1" dirty="0" smtClean="0">
                              <a:solidFill>
                                <a:schemeClr val="tx1"/>
                              </a:solidFill>
                              <a:latin typeface="Cambria Math" panose="02040503050406030204" pitchFamily="18" charset="0"/>
                            </a:rPr>
                            <m:t>𝒑𝒊𝒕</m:t>
                          </m:r>
                        </m:sub>
                      </m:sSub>
                    </m:oMath>
                  </m:oMathPara>
                </a14:m>
                <a:endParaRPr lang="en-US" sz="2000" b="1" dirty="0">
                  <a:solidFill>
                    <a:schemeClr val="tx1"/>
                  </a:solidFill>
                </a:endParaRPr>
              </a:p>
            </p:txBody>
          </p:sp>
        </mc:Choice>
        <mc:Fallback xmlns="">
          <p:sp>
            <p:nvSpPr>
              <p:cNvPr id="5" name="Rectangle 4">
                <a:extLst>
                  <a:ext uri="{FF2B5EF4-FFF2-40B4-BE49-F238E27FC236}">
                    <a16:creationId xmlns:a16="http://schemas.microsoft.com/office/drawing/2014/main" id="{BF1B6941-594E-9D5F-3AC4-C6FED0B5CAD3}"/>
                  </a:ext>
                </a:extLst>
              </p:cNvPr>
              <p:cNvSpPr>
                <a:spLocks noRot="1" noChangeAspect="1" noMove="1" noResize="1" noEditPoints="1" noAdjustHandles="1" noChangeArrowheads="1" noChangeShapeType="1" noTextEdit="1"/>
              </p:cNvSpPr>
              <p:nvPr/>
            </p:nvSpPr>
            <p:spPr>
              <a:xfrm>
                <a:off x="6303789" y="1982589"/>
                <a:ext cx="5350908" cy="680831"/>
              </a:xfrm>
              <a:prstGeom prst="rect">
                <a:avLst/>
              </a:prstGeom>
              <a:blipFill>
                <a:blip r:embed="rId2"/>
                <a:stretch>
                  <a:fillRect/>
                </a:stretch>
              </a:blipFill>
              <a:ln>
                <a:no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1BD19CF0-75E8-C5B2-2480-7DDCCDB18245}"/>
              </a:ext>
            </a:extLst>
          </p:cNvPr>
          <p:cNvSpPr/>
          <p:nvPr/>
        </p:nvSpPr>
        <p:spPr>
          <a:xfrm>
            <a:off x="704020" y="1920770"/>
            <a:ext cx="4028302" cy="1770523"/>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Goal</a:t>
            </a:r>
            <a:r>
              <a:rPr lang="en-US" sz="2400" dirty="0">
                <a:solidFill>
                  <a:schemeClr val="tx1"/>
                </a:solidFill>
              </a:rPr>
              <a:t>: Find the best combinations of coefficients across predictors </a:t>
            </a:r>
            <a:r>
              <a:rPr lang="en-US" sz="2400" b="1" i="1" dirty="0">
                <a:solidFill>
                  <a:schemeClr val="tx1"/>
                </a:solidFill>
              </a:rPr>
              <a:t>without overfitting</a:t>
            </a:r>
          </a:p>
        </p:txBody>
      </p:sp>
      <p:sp>
        <p:nvSpPr>
          <p:cNvPr id="9" name="Rectangle 8">
            <a:extLst>
              <a:ext uri="{FF2B5EF4-FFF2-40B4-BE49-F238E27FC236}">
                <a16:creationId xmlns:a16="http://schemas.microsoft.com/office/drawing/2014/main" id="{CFCF51AA-5E0A-ECF4-ED9F-ED7DE0995464}"/>
              </a:ext>
            </a:extLst>
          </p:cNvPr>
          <p:cNvSpPr/>
          <p:nvPr/>
        </p:nvSpPr>
        <p:spPr>
          <a:xfrm>
            <a:off x="228284" y="4148384"/>
            <a:ext cx="4979773" cy="1770523"/>
          </a:xfrm>
          <a:prstGeom prst="rect">
            <a:avLst/>
          </a:prstGeom>
          <a:noFill/>
          <a:ln w="762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Idea</a:t>
            </a:r>
            <a:r>
              <a:rPr lang="en-US" sz="2400" dirty="0">
                <a:solidFill>
                  <a:schemeClr val="tx1"/>
                </a:solidFill>
              </a:rPr>
              <a:t>: What if we penalize the coefficients to make them smaller (since non-zero associations are generally more likely)</a:t>
            </a:r>
          </a:p>
        </p:txBody>
      </p:sp>
      <p:sp>
        <p:nvSpPr>
          <p:cNvPr id="11" name="Rectangle 10">
            <a:extLst>
              <a:ext uri="{FF2B5EF4-FFF2-40B4-BE49-F238E27FC236}">
                <a16:creationId xmlns:a16="http://schemas.microsoft.com/office/drawing/2014/main" id="{C2D3C852-9CA9-86CC-A0AF-B433F9DFD559}"/>
              </a:ext>
            </a:extLst>
          </p:cNvPr>
          <p:cNvSpPr/>
          <p:nvPr/>
        </p:nvSpPr>
        <p:spPr>
          <a:xfrm>
            <a:off x="6303789" y="1572207"/>
            <a:ext cx="2817341" cy="710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solidFill>
              </a:rPr>
              <a:t>The model:</a:t>
            </a:r>
          </a:p>
        </p:txBody>
      </p:sp>
      <p:sp>
        <p:nvSpPr>
          <p:cNvPr id="15" name="Rectangle 14">
            <a:extLst>
              <a:ext uri="{FF2B5EF4-FFF2-40B4-BE49-F238E27FC236}">
                <a16:creationId xmlns:a16="http://schemas.microsoft.com/office/drawing/2014/main" id="{7AC990BC-637E-F070-2A97-85124D1D973F}"/>
              </a:ext>
            </a:extLst>
          </p:cNvPr>
          <p:cNvSpPr/>
          <p:nvPr/>
        </p:nvSpPr>
        <p:spPr>
          <a:xfrm>
            <a:off x="6303789" y="2319943"/>
            <a:ext cx="5515236" cy="710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solidFill>
              </a:rPr>
              <a:t>Bringing it together, we want to minimize: </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D9B9A60-B551-ECCD-45BA-4DF61F3C02F1}"/>
                  </a:ext>
                </a:extLst>
              </p:cNvPr>
              <p:cNvSpPr/>
              <p:nvPr/>
            </p:nvSpPr>
            <p:spPr>
              <a:xfrm>
                <a:off x="6303789" y="3008911"/>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nary>
                        <m:naryPr>
                          <m:chr m:val="∑"/>
                          <m:ctrlPr>
                            <a:rPr lang="en-US" sz="2000" b="1" i="1" dirty="0" smtClean="0">
                              <a:solidFill>
                                <a:schemeClr val="tx1"/>
                              </a:solidFill>
                              <a:latin typeface="Cambria Math" panose="02040503050406030204" pitchFamily="18" charset="0"/>
                            </a:rPr>
                          </m:ctrlPr>
                        </m:naryPr>
                        <m:sub>
                          <m:r>
                            <m:rPr>
                              <m:brk m:alnAt="23"/>
                            </m:rPr>
                            <a:rPr lang="en-US" sz="2000" b="1" i="1" dirty="0" smtClean="0">
                              <a:solidFill>
                                <a:schemeClr val="tx1"/>
                              </a:solidFill>
                              <a:latin typeface="Cambria Math" panose="02040503050406030204" pitchFamily="18" charset="0"/>
                            </a:rPr>
                            <m:t>𝒕</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sub>
                        <m:sup>
                          <m:r>
                            <a:rPr lang="en-US" sz="2000" b="1" i="1" dirty="0" smtClean="0">
                              <a:solidFill>
                                <a:schemeClr val="tx1"/>
                              </a:solidFill>
                              <a:latin typeface="Cambria Math" panose="02040503050406030204" pitchFamily="18" charset="0"/>
                            </a:rPr>
                            <m:t>𝒏</m:t>
                          </m:r>
                        </m:sup>
                        <m:e>
                          <m:sSup>
                            <m:sSupPr>
                              <m:ctrlPr>
                                <a:rPr lang="en-US" sz="2000" b="1" i="1" dirty="0" smtClean="0">
                                  <a:solidFill>
                                    <a:schemeClr val="tx1"/>
                                  </a:solidFill>
                                  <a:latin typeface="Cambria Math" panose="02040503050406030204" pitchFamily="18" charset="0"/>
                                </a:rPr>
                              </m:ctrlPr>
                            </m:sSupPr>
                            <m:e>
                              <m:d>
                                <m:dPr>
                                  <m:ctrlPr>
                                    <a:rPr lang="en-US" sz="2000" b="1" i="1" dirty="0" smtClean="0">
                                      <a:solidFill>
                                        <a:schemeClr val="tx1"/>
                                      </a:solidFill>
                                      <a:latin typeface="Cambria Math" panose="02040503050406030204" pitchFamily="18" charset="0"/>
                                    </a:rPr>
                                  </m:ctrlPr>
                                </m:dPr>
                                <m:e>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𝒀</m:t>
                                      </m:r>
                                    </m:e>
                                    <m:sub>
                                      <m:r>
                                        <a:rPr lang="en-US" sz="2000" b="1" i="1" dirty="0">
                                          <a:solidFill>
                                            <a:schemeClr val="tx1"/>
                                          </a:solidFill>
                                          <a:latin typeface="Cambria Math" panose="02040503050406030204" pitchFamily="18" charset="0"/>
                                        </a:rPr>
                                        <m:t>𝒊𝒕</m:t>
                                      </m:r>
                                    </m:sub>
                                  </m:sSub>
                                  <m:r>
                                    <a:rPr lang="en-US" sz="2000" b="1" i="1" dirty="0" smtClean="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a:solidFill>
                                            <a:schemeClr val="tx1"/>
                                          </a:solidFill>
                                          <a:latin typeface="Cambria Math" panose="02040503050406030204" pitchFamily="18" charset="0"/>
                                        </a:rPr>
                                        <m:t>𝟎</m:t>
                                      </m:r>
                                      <m:r>
                                        <a:rPr lang="en-US" sz="2000" b="1" i="1" dirty="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nary>
                                    <m:naryPr>
                                      <m:chr m:val="∑"/>
                                      <m:ctrlPr>
                                        <a:rPr lang="en-US" sz="2000" b="1" i="1" dirty="0" smtClean="0">
                                          <a:solidFill>
                                            <a:schemeClr val="tx1"/>
                                          </a:solidFill>
                                          <a:latin typeface="Cambria Math" panose="02040503050406030204" pitchFamily="18" charset="0"/>
                                        </a:rPr>
                                      </m:ctrlPr>
                                    </m:naryPr>
                                    <m:sub>
                                      <m:r>
                                        <m:rPr>
                                          <m:brk m:alnAt="23"/>
                                        </m:rPr>
                                        <a:rPr lang="en-US" sz="2000" b="1" i="1" dirty="0" smtClean="0">
                                          <a:solidFill>
                                            <a:schemeClr val="tx1"/>
                                          </a:solidFill>
                                          <a:latin typeface="Cambria Math" panose="02040503050406030204" pitchFamily="18" charset="0"/>
                                        </a:rPr>
                                        <m:t>𝒋</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sub>
                                    <m:sup>
                                      <m:r>
                                        <a:rPr lang="en-US" sz="2000" b="1" i="1" dirty="0" smtClean="0">
                                          <a:solidFill>
                                            <a:schemeClr val="tx1"/>
                                          </a:solidFill>
                                          <a:latin typeface="Cambria Math" panose="02040503050406030204" pitchFamily="18" charset="0"/>
                                        </a:rPr>
                                        <m:t>𝒑</m:t>
                                      </m:r>
                                    </m:sup>
                                    <m:e>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a:solidFill>
                                                <a:schemeClr val="tx1"/>
                                              </a:solidFill>
                                              <a:latin typeface="Cambria Math" panose="02040503050406030204" pitchFamily="18" charset="0"/>
                                            </a:rPr>
                                            <m:t>𝒑𝒊</m:t>
                                          </m:r>
                                        </m:sub>
                                      </m:sSub>
                                      <m:r>
                                        <a:rPr lang="en-US" sz="2000" b="1" i="1" dirty="0" smtClean="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a:solidFill>
                                                <a:schemeClr val="tx1"/>
                                              </a:solidFill>
                                              <a:latin typeface="Cambria Math" panose="02040503050406030204" pitchFamily="18" charset="0"/>
                                            </a:rPr>
                                            <m:t>𝒑𝒊𝒕</m:t>
                                          </m:r>
                                        </m:sub>
                                      </m:sSub>
                                    </m:e>
                                  </m:nary>
                                </m:e>
                              </m:d>
                            </m:e>
                            <m:sup>
                              <m:r>
                                <a:rPr lang="en-US" sz="2000" b="1" i="1" dirty="0" smtClean="0">
                                  <a:solidFill>
                                    <a:schemeClr val="tx1"/>
                                  </a:solidFill>
                                  <a:latin typeface="Cambria Math" panose="02040503050406030204" pitchFamily="18" charset="0"/>
                                </a:rPr>
                                <m:t>𝟐</m:t>
                              </m:r>
                            </m:sup>
                          </m:sSup>
                          <m:r>
                            <a:rPr lang="en-US" sz="2000" b="1" i="1" dirty="0" smtClean="0">
                              <a:solidFill>
                                <a:schemeClr val="tx1"/>
                              </a:solidFill>
                              <a:latin typeface="Cambria Math" panose="02040503050406030204" pitchFamily="18" charset="0"/>
                            </a:rPr>
                            <m:t>+ </m:t>
                          </m:r>
                          <m:r>
                            <a:rPr lang="en-US" sz="2000" b="1" i="1" dirty="0">
                              <a:solidFill>
                                <a:schemeClr val="tx1"/>
                              </a:solidFill>
                              <a:latin typeface="Cambria Math" panose="02040503050406030204" pitchFamily="18" charset="0"/>
                              <a:ea typeface="Cambria Math" panose="02040503050406030204" pitchFamily="18" charset="0"/>
                            </a:rPr>
                            <m:t>𝝀</m:t>
                          </m:r>
                          <m:r>
                            <a:rPr lang="en-US" sz="2000" b="1" i="1" dirty="0">
                              <a:solidFill>
                                <a:schemeClr val="tx1"/>
                              </a:solidFill>
                              <a:latin typeface="Cambria Math" panose="02040503050406030204" pitchFamily="18" charset="0"/>
                              <a:ea typeface="Cambria Math" panose="02040503050406030204" pitchFamily="18" charset="0"/>
                            </a:rPr>
                            <m:t>  </m:t>
                          </m:r>
                          <m:nary>
                            <m:naryPr>
                              <m:chr m:val="∑"/>
                              <m:ctrlPr>
                                <a:rPr lang="en-US" sz="2000" b="1" i="1" dirty="0">
                                  <a:solidFill>
                                    <a:schemeClr val="tx1"/>
                                  </a:solidFill>
                                  <a:latin typeface="Cambria Math" panose="02040503050406030204" pitchFamily="18" charset="0"/>
                                </a:rPr>
                              </m:ctrlPr>
                            </m:naryPr>
                            <m:sub>
                              <m:r>
                                <m:rPr>
                                  <m:brk m:alnAt="23"/>
                                </m:rPr>
                                <a:rPr lang="en-US" sz="2000" b="1" i="1" dirty="0">
                                  <a:solidFill>
                                    <a:schemeClr val="tx1"/>
                                  </a:solidFill>
                                  <a:latin typeface="Cambria Math" panose="02040503050406030204" pitchFamily="18" charset="0"/>
                                </a:rPr>
                                <m:t>𝒋</m:t>
                              </m:r>
                              <m:r>
                                <a:rPr lang="en-US" sz="2000" b="1" i="1" dirty="0">
                                  <a:solidFill>
                                    <a:schemeClr val="tx1"/>
                                  </a:solidFill>
                                  <a:latin typeface="Cambria Math" panose="02040503050406030204" pitchFamily="18" charset="0"/>
                                </a:rPr>
                                <m:t>=</m:t>
                              </m:r>
                              <m:r>
                                <a:rPr lang="en-US" sz="2000" b="1" i="1" dirty="0">
                                  <a:solidFill>
                                    <a:schemeClr val="tx1"/>
                                  </a:solidFill>
                                  <a:latin typeface="Cambria Math" panose="02040503050406030204" pitchFamily="18" charset="0"/>
                                </a:rPr>
                                <m:t>𝟏</m:t>
                              </m:r>
                            </m:sub>
                            <m:sup>
                              <m:r>
                                <a:rPr lang="en-US" sz="2000" b="1" i="1" dirty="0">
                                  <a:solidFill>
                                    <a:schemeClr val="tx1"/>
                                  </a:solidFill>
                                  <a:latin typeface="Cambria Math" panose="02040503050406030204" pitchFamily="18" charset="0"/>
                                </a:rPr>
                                <m:t>𝒑</m:t>
                              </m:r>
                            </m:sup>
                            <m:e>
                              <m:sSubSup>
                                <m:sSubSupPr>
                                  <m:ctrlPr>
                                    <a:rPr lang="en-US" sz="2000" b="1" i="1" dirty="0" smtClean="0">
                                      <a:solidFill>
                                        <a:schemeClr val="tx1"/>
                                      </a:solidFill>
                                      <a:latin typeface="Cambria Math" panose="02040503050406030204" pitchFamily="18" charset="0"/>
                                    </a:rPr>
                                  </m:ctrlPr>
                                </m:sSubSup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𝒑𝒊</m:t>
                                  </m:r>
                                </m:sub>
                                <m:sup>
                                  <m:r>
                                    <a:rPr lang="en-US" sz="2000" b="1" i="1" dirty="0" smtClean="0">
                                      <a:solidFill>
                                        <a:schemeClr val="tx1"/>
                                      </a:solidFill>
                                      <a:latin typeface="Cambria Math" panose="02040503050406030204" pitchFamily="18" charset="0"/>
                                    </a:rPr>
                                    <m:t>𝟐</m:t>
                                  </m:r>
                                </m:sup>
                              </m:sSubSup>
                            </m:e>
                          </m:nary>
                        </m:e>
                      </m:nary>
                    </m:oMath>
                  </m:oMathPara>
                </a14:m>
                <a:endParaRPr lang="en-US" sz="2000" b="1" dirty="0">
                  <a:solidFill>
                    <a:schemeClr val="tx1"/>
                  </a:solidFill>
                </a:endParaRPr>
              </a:p>
            </p:txBody>
          </p:sp>
        </mc:Choice>
        <mc:Fallback xmlns="">
          <p:sp>
            <p:nvSpPr>
              <p:cNvPr id="16" name="Rectangle 15">
                <a:extLst>
                  <a:ext uri="{FF2B5EF4-FFF2-40B4-BE49-F238E27FC236}">
                    <a16:creationId xmlns:a16="http://schemas.microsoft.com/office/drawing/2014/main" id="{4D9B9A60-B551-ECCD-45BA-4DF61F3C02F1}"/>
                  </a:ext>
                </a:extLst>
              </p:cNvPr>
              <p:cNvSpPr>
                <a:spLocks noRot="1" noChangeAspect="1" noMove="1" noResize="1" noEditPoints="1" noAdjustHandles="1" noChangeArrowheads="1" noChangeShapeType="1" noTextEdit="1"/>
              </p:cNvSpPr>
              <p:nvPr/>
            </p:nvSpPr>
            <p:spPr>
              <a:xfrm>
                <a:off x="6303789" y="3008911"/>
                <a:ext cx="5350908" cy="680831"/>
              </a:xfrm>
              <a:prstGeom prst="rect">
                <a:avLst/>
              </a:prstGeom>
              <a:blipFill>
                <a:blip r:embed="rId3"/>
                <a:stretch>
                  <a:fillRect l="-16351" t="-155556" b="-2388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0BC37B9-3CD3-7BBB-730E-FF82AB3A2845}"/>
                  </a:ext>
                </a:extLst>
              </p:cNvPr>
              <p:cNvSpPr/>
              <p:nvPr/>
            </p:nvSpPr>
            <p:spPr>
              <a:xfrm>
                <a:off x="6303789" y="3827544"/>
                <a:ext cx="5515236" cy="710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solidFill>
                  </a:rPr>
                  <a:t>Find the best </a:t>
                </a:r>
                <a14:m>
                  <m:oMath xmlns:m="http://schemas.openxmlformats.org/officeDocument/2006/math">
                    <m:r>
                      <a:rPr lang="en-US" sz="2400" b="1" i="1" u="sng" dirty="0">
                        <a:solidFill>
                          <a:schemeClr val="tx1"/>
                        </a:solidFill>
                        <a:latin typeface="Cambria Math" panose="02040503050406030204" pitchFamily="18" charset="0"/>
                        <a:ea typeface="Cambria Math" panose="02040503050406030204" pitchFamily="18" charset="0"/>
                      </a:rPr>
                      <m:t>𝝀</m:t>
                    </m:r>
                    <m:r>
                      <a:rPr lang="en-US" sz="2400" b="1" i="1" u="sng" dirty="0">
                        <a:solidFill>
                          <a:schemeClr val="tx1"/>
                        </a:solidFill>
                        <a:latin typeface="Cambria Math" panose="02040503050406030204" pitchFamily="18" charset="0"/>
                        <a:ea typeface="Cambria Math" panose="02040503050406030204" pitchFamily="18" charset="0"/>
                      </a:rPr>
                      <m:t> </m:t>
                    </m:r>
                  </m:oMath>
                </a14:m>
                <a:r>
                  <a:rPr lang="en-US" sz="2400" b="1" u="sng" dirty="0">
                    <a:solidFill>
                      <a:schemeClr val="tx1"/>
                    </a:solidFill>
                  </a:rPr>
                  <a:t>: </a:t>
                </a:r>
                <a:r>
                  <a:rPr lang="en-US" sz="2400" b="1" dirty="0">
                    <a:solidFill>
                      <a:schemeClr val="tx1"/>
                    </a:solidFill>
                  </a:rPr>
                  <a:t>Cross Validation!</a:t>
                </a:r>
              </a:p>
            </p:txBody>
          </p:sp>
        </mc:Choice>
        <mc:Fallback xmlns="">
          <p:sp>
            <p:nvSpPr>
              <p:cNvPr id="17" name="Rectangle 16">
                <a:extLst>
                  <a:ext uri="{FF2B5EF4-FFF2-40B4-BE49-F238E27FC236}">
                    <a16:creationId xmlns:a16="http://schemas.microsoft.com/office/drawing/2014/main" id="{30BC37B9-3CD3-7BBB-730E-FF82AB3A2845}"/>
                  </a:ext>
                </a:extLst>
              </p:cNvPr>
              <p:cNvSpPr>
                <a:spLocks noRot="1" noChangeAspect="1" noMove="1" noResize="1" noEditPoints="1" noAdjustHandles="1" noChangeArrowheads="1" noChangeShapeType="1" noTextEdit="1"/>
              </p:cNvSpPr>
              <p:nvPr/>
            </p:nvSpPr>
            <p:spPr>
              <a:xfrm>
                <a:off x="6303789" y="3827544"/>
                <a:ext cx="5515236" cy="710514"/>
              </a:xfrm>
              <a:prstGeom prst="rect">
                <a:avLst/>
              </a:prstGeom>
              <a:blipFill>
                <a:blip r:embed="rId4"/>
                <a:stretch>
                  <a:fillRect l="-1839" b="-175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5947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4EA177-A17D-50C1-F74B-BC92D7ECDB77}"/>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 name="Rectangle 2">
            <a:extLst>
              <a:ext uri="{FF2B5EF4-FFF2-40B4-BE49-F238E27FC236}">
                <a16:creationId xmlns:a16="http://schemas.microsoft.com/office/drawing/2014/main" id="{330351E2-B2B5-1879-C82B-3F13F2C0A7D1}"/>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pic>
        <p:nvPicPr>
          <p:cNvPr id="4" name="Picture 3">
            <a:extLst>
              <a:ext uri="{FF2B5EF4-FFF2-40B4-BE49-F238E27FC236}">
                <a16:creationId xmlns:a16="http://schemas.microsoft.com/office/drawing/2014/main" id="{6AF093D8-0D8B-E631-2AF2-BFBEF4F3B515}"/>
              </a:ext>
            </a:extLst>
          </p:cNvPr>
          <p:cNvPicPr>
            <a:picLocks noChangeAspect="1"/>
          </p:cNvPicPr>
          <p:nvPr/>
        </p:nvPicPr>
        <p:blipFill>
          <a:blip r:embed="rId2"/>
          <a:stretch>
            <a:fillRect/>
          </a:stretch>
        </p:blipFill>
        <p:spPr>
          <a:xfrm>
            <a:off x="58695" y="1105206"/>
            <a:ext cx="2755557" cy="1714860"/>
          </a:xfrm>
          <a:prstGeom prst="rect">
            <a:avLst/>
          </a:prstGeom>
        </p:spPr>
      </p:pic>
      <p:pic>
        <p:nvPicPr>
          <p:cNvPr id="5" name="Picture 4">
            <a:extLst>
              <a:ext uri="{FF2B5EF4-FFF2-40B4-BE49-F238E27FC236}">
                <a16:creationId xmlns:a16="http://schemas.microsoft.com/office/drawing/2014/main" id="{340C6BBC-D667-652D-1DC0-4AA94152F9BC}"/>
              </a:ext>
            </a:extLst>
          </p:cNvPr>
          <p:cNvPicPr>
            <a:picLocks noChangeAspect="1"/>
          </p:cNvPicPr>
          <p:nvPr/>
        </p:nvPicPr>
        <p:blipFill>
          <a:blip r:embed="rId2"/>
          <a:stretch>
            <a:fillRect/>
          </a:stretch>
        </p:blipFill>
        <p:spPr>
          <a:xfrm>
            <a:off x="58695" y="3021853"/>
            <a:ext cx="2755557" cy="1714860"/>
          </a:xfrm>
          <a:prstGeom prst="rect">
            <a:avLst/>
          </a:prstGeom>
        </p:spPr>
      </p:pic>
      <p:pic>
        <p:nvPicPr>
          <p:cNvPr id="6" name="Picture 5">
            <a:extLst>
              <a:ext uri="{FF2B5EF4-FFF2-40B4-BE49-F238E27FC236}">
                <a16:creationId xmlns:a16="http://schemas.microsoft.com/office/drawing/2014/main" id="{FB9BFF3A-6D52-A58F-F0A8-17F042002535}"/>
              </a:ext>
            </a:extLst>
          </p:cNvPr>
          <p:cNvPicPr>
            <a:picLocks noChangeAspect="1"/>
          </p:cNvPicPr>
          <p:nvPr/>
        </p:nvPicPr>
        <p:blipFill>
          <a:blip r:embed="rId2"/>
          <a:stretch>
            <a:fillRect/>
          </a:stretch>
        </p:blipFill>
        <p:spPr>
          <a:xfrm>
            <a:off x="58695" y="4938500"/>
            <a:ext cx="2755557" cy="1714860"/>
          </a:xfrm>
          <a:prstGeom prst="rect">
            <a:avLst/>
          </a:prstGeom>
        </p:spPr>
      </p:pic>
      <p:pic>
        <p:nvPicPr>
          <p:cNvPr id="7" name="Picture 6">
            <a:extLst>
              <a:ext uri="{FF2B5EF4-FFF2-40B4-BE49-F238E27FC236}">
                <a16:creationId xmlns:a16="http://schemas.microsoft.com/office/drawing/2014/main" id="{6DD5FD5D-3A1A-086B-53F1-20BE246C9F5D}"/>
              </a:ext>
            </a:extLst>
          </p:cNvPr>
          <p:cNvPicPr>
            <a:picLocks noChangeAspect="1"/>
          </p:cNvPicPr>
          <p:nvPr/>
        </p:nvPicPr>
        <p:blipFill>
          <a:blip r:embed="rId2"/>
          <a:stretch>
            <a:fillRect/>
          </a:stretch>
        </p:blipFill>
        <p:spPr>
          <a:xfrm>
            <a:off x="2994454" y="1105206"/>
            <a:ext cx="2755557" cy="1714860"/>
          </a:xfrm>
          <a:prstGeom prst="rect">
            <a:avLst/>
          </a:prstGeom>
        </p:spPr>
      </p:pic>
      <p:pic>
        <p:nvPicPr>
          <p:cNvPr id="8" name="Picture 7">
            <a:extLst>
              <a:ext uri="{FF2B5EF4-FFF2-40B4-BE49-F238E27FC236}">
                <a16:creationId xmlns:a16="http://schemas.microsoft.com/office/drawing/2014/main" id="{6E90471B-383E-7FAA-CCCD-74ED3D17AD6C}"/>
              </a:ext>
            </a:extLst>
          </p:cNvPr>
          <p:cNvPicPr>
            <a:picLocks noChangeAspect="1"/>
          </p:cNvPicPr>
          <p:nvPr/>
        </p:nvPicPr>
        <p:blipFill>
          <a:blip r:embed="rId2"/>
          <a:stretch>
            <a:fillRect/>
          </a:stretch>
        </p:blipFill>
        <p:spPr>
          <a:xfrm>
            <a:off x="2994454" y="3021853"/>
            <a:ext cx="2755557" cy="1714860"/>
          </a:xfrm>
          <a:prstGeom prst="rect">
            <a:avLst/>
          </a:prstGeom>
        </p:spPr>
      </p:pic>
      <p:pic>
        <p:nvPicPr>
          <p:cNvPr id="9" name="Picture 8">
            <a:extLst>
              <a:ext uri="{FF2B5EF4-FFF2-40B4-BE49-F238E27FC236}">
                <a16:creationId xmlns:a16="http://schemas.microsoft.com/office/drawing/2014/main" id="{83BC3398-DCD0-F035-5975-2D56A7F583FF}"/>
              </a:ext>
            </a:extLst>
          </p:cNvPr>
          <p:cNvPicPr>
            <a:picLocks noChangeAspect="1"/>
          </p:cNvPicPr>
          <p:nvPr/>
        </p:nvPicPr>
        <p:blipFill>
          <a:blip r:embed="rId2"/>
          <a:stretch>
            <a:fillRect/>
          </a:stretch>
        </p:blipFill>
        <p:spPr>
          <a:xfrm>
            <a:off x="2994454" y="4938500"/>
            <a:ext cx="2755557" cy="1714860"/>
          </a:xfrm>
          <a:prstGeom prst="rect">
            <a:avLst/>
          </a:prstGeom>
        </p:spPr>
      </p:pic>
      <p:pic>
        <p:nvPicPr>
          <p:cNvPr id="10" name="Picture 9">
            <a:extLst>
              <a:ext uri="{FF2B5EF4-FFF2-40B4-BE49-F238E27FC236}">
                <a16:creationId xmlns:a16="http://schemas.microsoft.com/office/drawing/2014/main" id="{4FAA186F-8D58-773B-588D-153507F2EBC6}"/>
              </a:ext>
            </a:extLst>
          </p:cNvPr>
          <p:cNvPicPr>
            <a:picLocks noChangeAspect="1"/>
          </p:cNvPicPr>
          <p:nvPr/>
        </p:nvPicPr>
        <p:blipFill>
          <a:blip r:embed="rId2"/>
          <a:stretch>
            <a:fillRect/>
          </a:stretch>
        </p:blipFill>
        <p:spPr>
          <a:xfrm>
            <a:off x="5930213" y="1105206"/>
            <a:ext cx="2755557" cy="1714860"/>
          </a:xfrm>
          <a:prstGeom prst="rect">
            <a:avLst/>
          </a:prstGeom>
        </p:spPr>
      </p:pic>
      <p:pic>
        <p:nvPicPr>
          <p:cNvPr id="11" name="Picture 10">
            <a:extLst>
              <a:ext uri="{FF2B5EF4-FFF2-40B4-BE49-F238E27FC236}">
                <a16:creationId xmlns:a16="http://schemas.microsoft.com/office/drawing/2014/main" id="{9CD47AEC-80AD-A433-1236-394873712E3A}"/>
              </a:ext>
            </a:extLst>
          </p:cNvPr>
          <p:cNvPicPr>
            <a:picLocks noChangeAspect="1"/>
          </p:cNvPicPr>
          <p:nvPr/>
        </p:nvPicPr>
        <p:blipFill>
          <a:blip r:embed="rId2"/>
          <a:stretch>
            <a:fillRect/>
          </a:stretch>
        </p:blipFill>
        <p:spPr>
          <a:xfrm>
            <a:off x="5930213" y="3021853"/>
            <a:ext cx="2755557" cy="1714860"/>
          </a:xfrm>
          <a:prstGeom prst="rect">
            <a:avLst/>
          </a:prstGeom>
        </p:spPr>
      </p:pic>
      <p:pic>
        <p:nvPicPr>
          <p:cNvPr id="12" name="Picture 11">
            <a:extLst>
              <a:ext uri="{FF2B5EF4-FFF2-40B4-BE49-F238E27FC236}">
                <a16:creationId xmlns:a16="http://schemas.microsoft.com/office/drawing/2014/main" id="{20758B34-D3B3-8E60-9FD6-46B81CF20FED}"/>
              </a:ext>
            </a:extLst>
          </p:cNvPr>
          <p:cNvPicPr>
            <a:picLocks noChangeAspect="1"/>
          </p:cNvPicPr>
          <p:nvPr/>
        </p:nvPicPr>
        <p:blipFill>
          <a:blip r:embed="rId2"/>
          <a:stretch>
            <a:fillRect/>
          </a:stretch>
        </p:blipFill>
        <p:spPr>
          <a:xfrm>
            <a:off x="5930213" y="4938500"/>
            <a:ext cx="2755557" cy="1714860"/>
          </a:xfrm>
          <a:prstGeom prst="rect">
            <a:avLst/>
          </a:prstGeom>
        </p:spPr>
      </p:pic>
      <p:pic>
        <p:nvPicPr>
          <p:cNvPr id="13" name="Picture 12">
            <a:extLst>
              <a:ext uri="{FF2B5EF4-FFF2-40B4-BE49-F238E27FC236}">
                <a16:creationId xmlns:a16="http://schemas.microsoft.com/office/drawing/2014/main" id="{7B511985-EBC0-687B-7A17-6F96440D023D}"/>
              </a:ext>
            </a:extLst>
          </p:cNvPr>
          <p:cNvPicPr>
            <a:picLocks noChangeAspect="1"/>
          </p:cNvPicPr>
          <p:nvPr/>
        </p:nvPicPr>
        <p:blipFill>
          <a:blip r:embed="rId2"/>
          <a:stretch>
            <a:fillRect/>
          </a:stretch>
        </p:blipFill>
        <p:spPr>
          <a:xfrm>
            <a:off x="8991600" y="1105206"/>
            <a:ext cx="2755557" cy="1714860"/>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7CA8583-90F6-7337-C532-64F1C9D3FCFA}"/>
                  </a:ext>
                </a:extLst>
              </p:cNvPr>
              <p:cNvSpPr/>
              <p:nvPr/>
            </p:nvSpPr>
            <p:spPr>
              <a:xfrm>
                <a:off x="9712724" y="3218198"/>
                <a:ext cx="1775254" cy="34406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ea typeface="Cambria Math" panose="02040503050406030204" pitchFamily="18" charset="0"/>
                        </a:rPr>
                        <m:t>𝝀</m:t>
                      </m:r>
                    </m:oMath>
                  </m:oMathPara>
                </a14:m>
                <a:endParaRPr lang="en-US" sz="2000" dirty="0">
                  <a:solidFill>
                    <a:schemeClr val="tx1"/>
                  </a:solidFill>
                </a:endParaRPr>
              </a:p>
              <a:p>
                <a:pPr algn="ctr"/>
                <a:r>
                  <a:rPr lang="en-US" sz="2000" dirty="0">
                    <a:solidFill>
                      <a:schemeClr val="tx1"/>
                    </a:solidFill>
                  </a:rPr>
                  <a:t>0.001 </a:t>
                </a:r>
              </a:p>
              <a:p>
                <a:pPr algn="ctr"/>
                <a:r>
                  <a:rPr lang="en-US" sz="2000" dirty="0">
                    <a:solidFill>
                      <a:schemeClr val="tx1"/>
                    </a:solidFill>
                  </a:rPr>
                  <a:t>0.112 </a:t>
                </a:r>
              </a:p>
              <a:p>
                <a:pPr algn="ctr"/>
                <a:r>
                  <a:rPr lang="en-US" sz="2000" dirty="0">
                    <a:solidFill>
                      <a:schemeClr val="tx1"/>
                    </a:solidFill>
                  </a:rPr>
                  <a:t>0.223 </a:t>
                </a:r>
              </a:p>
              <a:p>
                <a:pPr algn="ctr"/>
                <a:r>
                  <a:rPr lang="en-US" sz="2000" dirty="0">
                    <a:solidFill>
                      <a:schemeClr val="tx1"/>
                    </a:solidFill>
                  </a:rPr>
                  <a:t>0.334 </a:t>
                </a:r>
              </a:p>
              <a:p>
                <a:pPr algn="ctr"/>
                <a:r>
                  <a:rPr lang="en-US" sz="2000" dirty="0">
                    <a:solidFill>
                      <a:schemeClr val="tx1"/>
                    </a:solidFill>
                  </a:rPr>
                  <a:t>0.445 </a:t>
                </a:r>
              </a:p>
              <a:p>
                <a:pPr algn="ctr"/>
                <a:r>
                  <a:rPr lang="en-US" sz="2000" dirty="0">
                    <a:solidFill>
                      <a:schemeClr val="tx1"/>
                    </a:solidFill>
                  </a:rPr>
                  <a:t>0.556 </a:t>
                </a:r>
              </a:p>
              <a:p>
                <a:pPr algn="ctr"/>
                <a:r>
                  <a:rPr lang="en-US" sz="2000" dirty="0">
                    <a:solidFill>
                      <a:schemeClr val="tx1"/>
                    </a:solidFill>
                  </a:rPr>
                  <a:t>0.667 </a:t>
                </a:r>
              </a:p>
              <a:p>
                <a:pPr algn="ctr"/>
                <a:r>
                  <a:rPr lang="en-US" sz="2000" dirty="0">
                    <a:solidFill>
                      <a:schemeClr val="tx1"/>
                    </a:solidFill>
                  </a:rPr>
                  <a:t>0.778 </a:t>
                </a:r>
              </a:p>
              <a:p>
                <a:pPr algn="ctr"/>
                <a:r>
                  <a:rPr lang="en-US" sz="2000" dirty="0">
                    <a:solidFill>
                      <a:schemeClr val="tx1"/>
                    </a:solidFill>
                  </a:rPr>
                  <a:t>0.889 </a:t>
                </a:r>
              </a:p>
              <a:p>
                <a:pPr algn="ctr"/>
                <a:r>
                  <a:rPr lang="en-US" sz="2000" dirty="0">
                    <a:solidFill>
                      <a:schemeClr val="tx1"/>
                    </a:solidFill>
                  </a:rPr>
                  <a:t>1.000</a:t>
                </a:r>
              </a:p>
            </p:txBody>
          </p:sp>
        </mc:Choice>
        <mc:Fallback xmlns="">
          <p:sp>
            <p:nvSpPr>
              <p:cNvPr id="14" name="Rectangle 13">
                <a:extLst>
                  <a:ext uri="{FF2B5EF4-FFF2-40B4-BE49-F238E27FC236}">
                    <a16:creationId xmlns:a16="http://schemas.microsoft.com/office/drawing/2014/main" id="{37CA8583-90F6-7337-C532-64F1C9D3FCFA}"/>
                  </a:ext>
                </a:extLst>
              </p:cNvPr>
              <p:cNvSpPr>
                <a:spLocks noRot="1" noChangeAspect="1" noMove="1" noResize="1" noEditPoints="1" noAdjustHandles="1" noChangeArrowheads="1" noChangeShapeType="1" noTextEdit="1"/>
              </p:cNvSpPr>
              <p:nvPr/>
            </p:nvSpPr>
            <p:spPr>
              <a:xfrm>
                <a:off x="9712724" y="3218198"/>
                <a:ext cx="1775254" cy="3440603"/>
              </a:xfrm>
              <a:prstGeom prst="rect">
                <a:avLst/>
              </a:prstGeom>
              <a:blipFill>
                <a:blip r:embed="rId3"/>
                <a:stretch>
                  <a:fillRect b="-2920"/>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055888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4EA177-A17D-50C1-F74B-BC92D7ECDB77}"/>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Machine Learning</a:t>
            </a:r>
          </a:p>
        </p:txBody>
      </p:sp>
      <p:sp>
        <p:nvSpPr>
          <p:cNvPr id="3" name="Rectangle 2">
            <a:extLst>
              <a:ext uri="{FF2B5EF4-FFF2-40B4-BE49-F238E27FC236}">
                <a16:creationId xmlns:a16="http://schemas.microsoft.com/office/drawing/2014/main" id="{330351E2-B2B5-1879-C82B-3F13F2C0A7D1}"/>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16" name="Rectangle 15">
            <a:extLst>
              <a:ext uri="{FF2B5EF4-FFF2-40B4-BE49-F238E27FC236}">
                <a16:creationId xmlns:a16="http://schemas.microsoft.com/office/drawing/2014/main" id="{4B5E3540-F288-F4AE-656C-1EDFDF047468}"/>
              </a:ext>
            </a:extLst>
          </p:cNvPr>
          <p:cNvSpPr/>
          <p:nvPr/>
        </p:nvSpPr>
        <p:spPr>
          <a:xfrm>
            <a:off x="3894222" y="993912"/>
            <a:ext cx="4403554" cy="57622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Regularized (Logistic) Regression</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7C9F7A5-DF82-2CFE-627D-9FA74CF41767}"/>
                  </a:ext>
                </a:extLst>
              </p:cNvPr>
              <p:cNvSpPr/>
              <p:nvPr/>
            </p:nvSpPr>
            <p:spPr>
              <a:xfrm>
                <a:off x="6303789" y="1982589"/>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𝒀</m:t>
                          </m:r>
                        </m:e>
                        <m:sub>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𝟎</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 </m:t>
                      </m:r>
                      <m:r>
                        <a:rPr lang="en-US" sz="2000" b="1" i="1" dirty="0">
                          <a:solidFill>
                            <a:schemeClr val="tx1"/>
                          </a:solidFill>
                          <a:latin typeface="Cambria Math" panose="02040503050406030204" pitchFamily="18" charset="0"/>
                        </a:rPr>
                        <m:t>…+ </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m:t>
                          </m:r>
                        </m:sub>
                      </m:sSub>
                      <m:r>
                        <a:rPr lang="en-US" sz="2000" b="1" i="1" dirty="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smtClean="0">
                              <a:solidFill>
                                <a:schemeClr val="tx1"/>
                              </a:solidFill>
                              <a:latin typeface="Cambria Math" panose="02040503050406030204" pitchFamily="18" charset="0"/>
                            </a:rPr>
                            <m:t>𝒑</m:t>
                          </m:r>
                          <m:r>
                            <a:rPr lang="en-US" sz="2000" b="1" i="1" dirty="0">
                              <a:solidFill>
                                <a:schemeClr val="tx1"/>
                              </a:solidFill>
                              <a:latin typeface="Cambria Math" panose="02040503050406030204" pitchFamily="18" charset="0"/>
                            </a:rPr>
                            <m:t>𝒊𝒕</m:t>
                          </m:r>
                        </m:sub>
                      </m:sSub>
                      <m:r>
                        <m:rPr>
                          <m:nor/>
                        </m:rPr>
                        <a:rPr lang="en-US" sz="2000" b="1" i="0" dirty="0" smtClean="0">
                          <a:solidFill>
                            <a:schemeClr val="tx1"/>
                          </a:solidFill>
                          <a:latin typeface="Cambria Math" panose="02040503050406030204" pitchFamily="18" charset="0"/>
                        </a:rPr>
                        <m:t> +</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 </m:t>
                          </m:r>
                          <m:r>
                            <a:rPr lang="en-US" sz="2000" b="1" i="1" dirty="0" smtClean="0">
                              <a:solidFill>
                                <a:schemeClr val="tx1"/>
                              </a:solidFill>
                              <a:latin typeface="Cambria Math" panose="02040503050406030204" pitchFamily="18" charset="0"/>
                              <a:ea typeface="Cambria Math" panose="02040503050406030204" pitchFamily="18" charset="0"/>
                            </a:rPr>
                            <m:t>𝜺</m:t>
                          </m:r>
                        </m:e>
                        <m:sub>
                          <m:r>
                            <a:rPr lang="en-US" sz="2000" b="1" i="1" dirty="0" smtClean="0">
                              <a:solidFill>
                                <a:schemeClr val="tx1"/>
                              </a:solidFill>
                              <a:latin typeface="Cambria Math" panose="02040503050406030204" pitchFamily="18" charset="0"/>
                            </a:rPr>
                            <m:t>𝒑𝒊𝒕</m:t>
                          </m:r>
                        </m:sub>
                      </m:sSub>
                    </m:oMath>
                  </m:oMathPara>
                </a14:m>
                <a:endParaRPr lang="en-US" sz="2000" b="1" dirty="0">
                  <a:solidFill>
                    <a:schemeClr val="tx1"/>
                  </a:solidFill>
                </a:endParaRPr>
              </a:p>
            </p:txBody>
          </p:sp>
        </mc:Choice>
        <mc:Fallback xmlns="">
          <p:sp>
            <p:nvSpPr>
              <p:cNvPr id="17" name="Rectangle 16">
                <a:extLst>
                  <a:ext uri="{FF2B5EF4-FFF2-40B4-BE49-F238E27FC236}">
                    <a16:creationId xmlns:a16="http://schemas.microsoft.com/office/drawing/2014/main" id="{B7C9F7A5-DF82-2CFE-627D-9FA74CF41767}"/>
                  </a:ext>
                </a:extLst>
              </p:cNvPr>
              <p:cNvSpPr>
                <a:spLocks noRot="1" noChangeAspect="1" noMove="1" noResize="1" noEditPoints="1" noAdjustHandles="1" noChangeArrowheads="1" noChangeShapeType="1" noTextEdit="1"/>
              </p:cNvSpPr>
              <p:nvPr/>
            </p:nvSpPr>
            <p:spPr>
              <a:xfrm>
                <a:off x="6303789" y="1982589"/>
                <a:ext cx="5350908" cy="680831"/>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3C5D34E-548C-A832-A353-5D644ED70AE7}"/>
                  </a:ext>
                </a:extLst>
              </p:cNvPr>
              <p:cNvSpPr/>
              <p:nvPr/>
            </p:nvSpPr>
            <p:spPr>
              <a:xfrm>
                <a:off x="6303789" y="3177524"/>
                <a:ext cx="5350908" cy="680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sz="2000" b="1" i="1" dirty="0" smtClean="0">
                          <a:solidFill>
                            <a:schemeClr val="tx1"/>
                          </a:solidFill>
                          <a:latin typeface="Cambria Math" panose="02040503050406030204" pitchFamily="18" charset="0"/>
                        </a:rPr>
                        <m:t>𝑹𝑺𝑺</m:t>
                      </m:r>
                      <m:r>
                        <a:rPr lang="en-US" sz="2000" b="1" i="1" dirty="0" smtClean="0">
                          <a:solidFill>
                            <a:schemeClr val="tx1"/>
                          </a:solidFill>
                          <a:latin typeface="Cambria Math" panose="02040503050406030204" pitchFamily="18" charset="0"/>
                        </a:rPr>
                        <m:t>= </m:t>
                      </m:r>
                      <m:nary>
                        <m:naryPr>
                          <m:chr m:val="∑"/>
                          <m:ctrlPr>
                            <a:rPr lang="en-US" sz="2000" b="1" i="1" dirty="0" smtClean="0">
                              <a:solidFill>
                                <a:schemeClr val="tx1"/>
                              </a:solidFill>
                              <a:latin typeface="Cambria Math" panose="02040503050406030204" pitchFamily="18" charset="0"/>
                            </a:rPr>
                          </m:ctrlPr>
                        </m:naryPr>
                        <m:sub>
                          <m:r>
                            <m:rPr>
                              <m:brk m:alnAt="23"/>
                            </m:rPr>
                            <a:rPr lang="en-US" sz="2000" b="1" i="1" dirty="0" smtClean="0">
                              <a:solidFill>
                                <a:schemeClr val="tx1"/>
                              </a:solidFill>
                              <a:latin typeface="Cambria Math" panose="02040503050406030204" pitchFamily="18" charset="0"/>
                            </a:rPr>
                            <m:t>𝒕</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sub>
                        <m:sup>
                          <m:r>
                            <a:rPr lang="en-US" sz="2000" b="1" i="1" dirty="0" smtClean="0">
                              <a:solidFill>
                                <a:schemeClr val="tx1"/>
                              </a:solidFill>
                              <a:latin typeface="Cambria Math" panose="02040503050406030204" pitchFamily="18" charset="0"/>
                            </a:rPr>
                            <m:t>𝒏</m:t>
                          </m:r>
                        </m:sup>
                        <m:e>
                          <m:sSup>
                            <m:sSupPr>
                              <m:ctrlPr>
                                <a:rPr lang="en-US" sz="2000" b="1" i="1" dirty="0" smtClean="0">
                                  <a:solidFill>
                                    <a:schemeClr val="tx1"/>
                                  </a:solidFill>
                                  <a:latin typeface="Cambria Math" panose="02040503050406030204" pitchFamily="18" charset="0"/>
                                </a:rPr>
                              </m:ctrlPr>
                            </m:sSupPr>
                            <m:e>
                              <m:d>
                                <m:dPr>
                                  <m:ctrlPr>
                                    <a:rPr lang="en-US" sz="2000" b="1" i="1" dirty="0" smtClean="0">
                                      <a:solidFill>
                                        <a:schemeClr val="tx1"/>
                                      </a:solidFill>
                                      <a:latin typeface="Cambria Math" panose="02040503050406030204" pitchFamily="18" charset="0"/>
                                    </a:rPr>
                                  </m:ctrlPr>
                                </m:dPr>
                                <m:e>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𝒀</m:t>
                                      </m:r>
                                    </m:e>
                                    <m:sub>
                                      <m:r>
                                        <a:rPr lang="en-US" sz="2000" b="1" i="1" dirty="0">
                                          <a:solidFill>
                                            <a:schemeClr val="tx1"/>
                                          </a:solidFill>
                                          <a:latin typeface="Cambria Math" panose="02040503050406030204" pitchFamily="18" charset="0"/>
                                        </a:rPr>
                                        <m:t>𝒊𝒕</m:t>
                                      </m:r>
                                    </m:sub>
                                  </m:sSub>
                                  <m:r>
                                    <a:rPr lang="en-US" sz="2000" b="1" i="1" dirty="0" smtClean="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a:solidFill>
                                            <a:schemeClr val="tx1"/>
                                          </a:solidFill>
                                          <a:latin typeface="Cambria Math" panose="02040503050406030204" pitchFamily="18" charset="0"/>
                                        </a:rPr>
                                        <m:t>𝟎</m:t>
                                      </m:r>
                                      <m:r>
                                        <a:rPr lang="en-US" sz="2000" b="1" i="1" dirty="0">
                                          <a:solidFill>
                                            <a:schemeClr val="tx1"/>
                                          </a:solidFill>
                                          <a:latin typeface="Cambria Math" panose="02040503050406030204" pitchFamily="18" charset="0"/>
                                        </a:rPr>
                                        <m:t>𝒊</m:t>
                                      </m:r>
                                    </m:sub>
                                  </m:sSub>
                                  <m:r>
                                    <a:rPr lang="en-US" sz="2000" b="1" i="1" dirty="0" smtClean="0">
                                      <a:solidFill>
                                        <a:schemeClr val="tx1"/>
                                      </a:solidFill>
                                      <a:latin typeface="Cambria Math" panose="02040503050406030204" pitchFamily="18" charset="0"/>
                                    </a:rPr>
                                    <m:t>−</m:t>
                                  </m:r>
                                  <m:nary>
                                    <m:naryPr>
                                      <m:chr m:val="∑"/>
                                      <m:ctrlPr>
                                        <a:rPr lang="en-US" sz="2000" b="1" i="1" dirty="0" smtClean="0">
                                          <a:solidFill>
                                            <a:schemeClr val="tx1"/>
                                          </a:solidFill>
                                          <a:latin typeface="Cambria Math" panose="02040503050406030204" pitchFamily="18" charset="0"/>
                                        </a:rPr>
                                      </m:ctrlPr>
                                    </m:naryPr>
                                    <m:sub>
                                      <m:r>
                                        <m:rPr>
                                          <m:brk m:alnAt="23"/>
                                        </m:rPr>
                                        <a:rPr lang="en-US" sz="2000" b="1" i="1" dirty="0" smtClean="0">
                                          <a:solidFill>
                                            <a:schemeClr val="tx1"/>
                                          </a:solidFill>
                                          <a:latin typeface="Cambria Math" panose="02040503050406030204" pitchFamily="18" charset="0"/>
                                        </a:rPr>
                                        <m:t>𝒋</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sub>
                                    <m:sup>
                                      <m:r>
                                        <a:rPr lang="en-US" sz="2000" b="1" i="1" dirty="0" smtClean="0">
                                          <a:solidFill>
                                            <a:schemeClr val="tx1"/>
                                          </a:solidFill>
                                          <a:latin typeface="Cambria Math" panose="02040503050406030204" pitchFamily="18" charset="0"/>
                                        </a:rPr>
                                        <m:t>𝒑</m:t>
                                      </m:r>
                                    </m:sup>
                                    <m:e>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𝒃</m:t>
                                          </m:r>
                                        </m:e>
                                        <m:sub>
                                          <m:r>
                                            <a:rPr lang="en-US" sz="2000" b="1" i="1" dirty="0">
                                              <a:solidFill>
                                                <a:schemeClr val="tx1"/>
                                              </a:solidFill>
                                              <a:latin typeface="Cambria Math" panose="02040503050406030204" pitchFamily="18" charset="0"/>
                                            </a:rPr>
                                            <m:t>𝒑𝒊</m:t>
                                          </m:r>
                                        </m:sub>
                                      </m:sSub>
                                      <m:r>
                                        <a:rPr lang="en-US" sz="2000" b="1" i="1" dirty="0" smtClean="0">
                                          <a:solidFill>
                                            <a:schemeClr val="tx1"/>
                                          </a:solidFill>
                                          <a:latin typeface="Cambria Math" panose="02040503050406030204" pitchFamily="18" charset="0"/>
                                        </a:rPr>
                                        <m:t>∗</m:t>
                                      </m:r>
                                      <m:sSub>
                                        <m:sSubPr>
                                          <m:ctrlPr>
                                            <a:rPr lang="en-US" sz="2000" b="1" i="1" dirty="0">
                                              <a:solidFill>
                                                <a:schemeClr val="tx1"/>
                                              </a:solidFill>
                                              <a:latin typeface="Cambria Math" panose="02040503050406030204" pitchFamily="18" charset="0"/>
                                            </a:rPr>
                                          </m:ctrlPr>
                                        </m:sSubPr>
                                        <m:e>
                                          <m:r>
                                            <a:rPr lang="en-US" sz="2000" b="1" i="1" dirty="0">
                                              <a:solidFill>
                                                <a:schemeClr val="tx1"/>
                                              </a:solidFill>
                                              <a:latin typeface="Cambria Math" panose="02040503050406030204" pitchFamily="18" charset="0"/>
                                            </a:rPr>
                                            <m:t>𝒙</m:t>
                                          </m:r>
                                        </m:e>
                                        <m:sub>
                                          <m:r>
                                            <a:rPr lang="en-US" sz="2000" b="1" i="1" dirty="0">
                                              <a:solidFill>
                                                <a:schemeClr val="tx1"/>
                                              </a:solidFill>
                                              <a:latin typeface="Cambria Math" panose="02040503050406030204" pitchFamily="18" charset="0"/>
                                            </a:rPr>
                                            <m:t>𝒑𝒊𝒕</m:t>
                                          </m:r>
                                        </m:sub>
                                      </m:sSub>
                                    </m:e>
                                  </m:nary>
                                </m:e>
                              </m:d>
                            </m:e>
                            <m:sup>
                              <m:r>
                                <a:rPr lang="en-US" sz="2000" b="1" i="1" dirty="0" smtClean="0">
                                  <a:solidFill>
                                    <a:schemeClr val="tx1"/>
                                  </a:solidFill>
                                  <a:latin typeface="Cambria Math" panose="02040503050406030204" pitchFamily="18" charset="0"/>
                                </a:rPr>
                                <m:t>𝟐</m:t>
                              </m:r>
                            </m:sup>
                          </m:sSup>
                        </m:e>
                      </m:nary>
                    </m:oMath>
                  </m:oMathPara>
                </a14:m>
                <a:endParaRPr lang="en-US" sz="2000" b="1" dirty="0">
                  <a:solidFill>
                    <a:schemeClr val="tx1"/>
                  </a:solidFill>
                </a:endParaRPr>
              </a:p>
            </p:txBody>
          </p:sp>
        </mc:Choice>
        <mc:Fallback xmlns="">
          <p:sp>
            <p:nvSpPr>
              <p:cNvPr id="18" name="Rectangle 17">
                <a:extLst>
                  <a:ext uri="{FF2B5EF4-FFF2-40B4-BE49-F238E27FC236}">
                    <a16:creationId xmlns:a16="http://schemas.microsoft.com/office/drawing/2014/main" id="{23C5D34E-548C-A832-A353-5D644ED70AE7}"/>
                  </a:ext>
                </a:extLst>
              </p:cNvPr>
              <p:cNvSpPr>
                <a:spLocks noRot="1" noChangeAspect="1" noMove="1" noResize="1" noEditPoints="1" noAdjustHandles="1" noChangeArrowheads="1" noChangeShapeType="1" noTextEdit="1"/>
              </p:cNvSpPr>
              <p:nvPr/>
            </p:nvSpPr>
            <p:spPr>
              <a:xfrm>
                <a:off x="6303789" y="3177524"/>
                <a:ext cx="5350908" cy="680831"/>
              </a:xfrm>
              <a:prstGeom prst="rect">
                <a:avLst/>
              </a:prstGeom>
              <a:blipFill>
                <a:blip r:embed="rId3"/>
                <a:stretch>
                  <a:fillRect l="-474" t="-155556" b="-238889"/>
                </a:stretch>
              </a:blipFill>
              <a:ln>
                <a:noFill/>
              </a:ln>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91DC151-B503-EBAB-F35E-1ACFFCC99B0F}"/>
              </a:ext>
            </a:extLst>
          </p:cNvPr>
          <p:cNvSpPr/>
          <p:nvPr/>
        </p:nvSpPr>
        <p:spPr>
          <a:xfrm>
            <a:off x="6303789" y="1572207"/>
            <a:ext cx="2817341" cy="710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solidFill>
              </a:rPr>
              <a:t>The model:</a:t>
            </a:r>
          </a:p>
        </p:txBody>
      </p:sp>
      <p:sp>
        <p:nvSpPr>
          <p:cNvPr id="20" name="Rectangle 19">
            <a:extLst>
              <a:ext uri="{FF2B5EF4-FFF2-40B4-BE49-F238E27FC236}">
                <a16:creationId xmlns:a16="http://schemas.microsoft.com/office/drawing/2014/main" id="{17A51194-509A-2D81-9CD8-C064D0FD6238}"/>
              </a:ext>
            </a:extLst>
          </p:cNvPr>
          <p:cNvSpPr/>
          <p:nvPr/>
        </p:nvSpPr>
        <p:spPr>
          <a:xfrm>
            <a:off x="6303789" y="2509362"/>
            <a:ext cx="2817341" cy="710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a:solidFill>
                  <a:schemeClr val="tx1"/>
                </a:solidFill>
              </a:rPr>
              <a:t>The loss function:</a:t>
            </a:r>
          </a:p>
        </p:txBody>
      </p:sp>
      <p:pic>
        <p:nvPicPr>
          <p:cNvPr id="21" name="Picture 20">
            <a:extLst>
              <a:ext uri="{FF2B5EF4-FFF2-40B4-BE49-F238E27FC236}">
                <a16:creationId xmlns:a16="http://schemas.microsoft.com/office/drawing/2014/main" id="{8C88C49A-D60D-2B95-4750-42A7495F45E5}"/>
              </a:ext>
            </a:extLst>
          </p:cNvPr>
          <p:cNvPicPr>
            <a:picLocks noChangeAspect="1"/>
          </p:cNvPicPr>
          <p:nvPr/>
        </p:nvPicPr>
        <p:blipFill>
          <a:blip r:embed="rId4"/>
          <a:stretch>
            <a:fillRect/>
          </a:stretch>
        </p:blipFill>
        <p:spPr>
          <a:xfrm>
            <a:off x="182694" y="1628467"/>
            <a:ext cx="3711527" cy="2309787"/>
          </a:xfrm>
          <a:prstGeom prst="rect">
            <a:avLst/>
          </a:prstGeom>
        </p:spPr>
      </p:pic>
      <p:pic>
        <p:nvPicPr>
          <p:cNvPr id="22" name="Picture 21">
            <a:extLst>
              <a:ext uri="{FF2B5EF4-FFF2-40B4-BE49-F238E27FC236}">
                <a16:creationId xmlns:a16="http://schemas.microsoft.com/office/drawing/2014/main" id="{AD1501FF-6286-12B3-CB77-5A5D26CBB5C8}"/>
              </a:ext>
            </a:extLst>
          </p:cNvPr>
          <p:cNvPicPr>
            <a:picLocks noChangeAspect="1"/>
          </p:cNvPicPr>
          <p:nvPr/>
        </p:nvPicPr>
        <p:blipFill>
          <a:blip r:embed="rId4"/>
          <a:stretch>
            <a:fillRect/>
          </a:stretch>
        </p:blipFill>
        <p:spPr>
          <a:xfrm>
            <a:off x="182695" y="4427386"/>
            <a:ext cx="3711527" cy="2309787"/>
          </a:xfrm>
          <a:prstGeom prst="rect">
            <a:avLst/>
          </a:prstGeom>
        </p:spPr>
      </p:pic>
      <p:sp>
        <p:nvSpPr>
          <p:cNvPr id="23" name="Rectangle 22">
            <a:extLst>
              <a:ext uri="{FF2B5EF4-FFF2-40B4-BE49-F238E27FC236}">
                <a16:creationId xmlns:a16="http://schemas.microsoft.com/office/drawing/2014/main" id="{D2E8C84C-E6C5-9AFD-D0B4-A6BCB6997326}"/>
              </a:ext>
            </a:extLst>
          </p:cNvPr>
          <p:cNvSpPr/>
          <p:nvPr/>
        </p:nvSpPr>
        <p:spPr>
          <a:xfrm>
            <a:off x="1354691" y="1167070"/>
            <a:ext cx="1680519" cy="357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Training</a:t>
            </a:r>
          </a:p>
        </p:txBody>
      </p:sp>
      <p:sp>
        <p:nvSpPr>
          <p:cNvPr id="28" name="Rectangle 27">
            <a:extLst>
              <a:ext uri="{FF2B5EF4-FFF2-40B4-BE49-F238E27FC236}">
                <a16:creationId xmlns:a16="http://schemas.microsoft.com/office/drawing/2014/main" id="{6DDFF78F-3796-F88A-CCA4-D98CFC9418F3}"/>
              </a:ext>
            </a:extLst>
          </p:cNvPr>
          <p:cNvSpPr/>
          <p:nvPr/>
        </p:nvSpPr>
        <p:spPr>
          <a:xfrm>
            <a:off x="1354691" y="4004154"/>
            <a:ext cx="1680519" cy="357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Test</a:t>
            </a:r>
          </a:p>
        </p:txBody>
      </p:sp>
      <p:sp>
        <p:nvSpPr>
          <p:cNvPr id="29" name="Rectangle 28">
            <a:extLst>
              <a:ext uri="{FF2B5EF4-FFF2-40B4-BE49-F238E27FC236}">
                <a16:creationId xmlns:a16="http://schemas.microsoft.com/office/drawing/2014/main" id="{03DC5BB8-C5AA-EA26-DBBF-C4B8C4E55619}"/>
              </a:ext>
            </a:extLst>
          </p:cNvPr>
          <p:cNvSpPr/>
          <p:nvPr/>
        </p:nvSpPr>
        <p:spPr>
          <a:xfrm>
            <a:off x="6283625" y="4427386"/>
            <a:ext cx="4540894" cy="1770523"/>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tx1"/>
                </a:solidFill>
              </a:rPr>
              <a:t>Goal</a:t>
            </a:r>
            <a:r>
              <a:rPr lang="en-US" sz="2400" dirty="0">
                <a:solidFill>
                  <a:schemeClr val="tx1"/>
                </a:solidFill>
              </a:rPr>
              <a:t>: Find the best combinations of coefficients across predictors </a:t>
            </a:r>
            <a:r>
              <a:rPr lang="en-US" sz="2400" b="1" i="1" dirty="0">
                <a:solidFill>
                  <a:schemeClr val="tx1"/>
                </a:solidFill>
              </a:rPr>
              <a:t>without overfitting </a:t>
            </a:r>
            <a:r>
              <a:rPr lang="en-US" sz="2400" dirty="0">
                <a:solidFill>
                  <a:schemeClr val="tx1"/>
                </a:solidFill>
              </a:rPr>
              <a:t>in the holdout test sample</a:t>
            </a:r>
            <a:endParaRPr lang="en-US" sz="2400" b="1" i="1" dirty="0">
              <a:solidFill>
                <a:schemeClr val="tx1"/>
              </a:solidFill>
            </a:endParaRPr>
          </a:p>
        </p:txBody>
      </p:sp>
    </p:spTree>
    <p:extLst>
      <p:ext uri="{BB962C8B-B14F-4D97-AF65-F5344CB8AC3E}">
        <p14:creationId xmlns:p14="http://schemas.microsoft.com/office/powerpoint/2010/main" val="2196289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174B75-69B2-AAE4-2BF9-FC8DC2AC320B}"/>
              </a:ext>
            </a:extLst>
          </p:cNvPr>
          <p:cNvSpPr/>
          <p:nvPr/>
        </p:nvSpPr>
        <p:spPr>
          <a:xfrm>
            <a:off x="0" y="0"/>
            <a:ext cx="12192000" cy="6858000"/>
          </a:xfrm>
          <a:prstGeom prst="rect">
            <a:avLst/>
          </a:prstGeom>
          <a:solidFill>
            <a:srgbClr val="0049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Exercise 4: </a:t>
            </a:r>
          </a:p>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Prospective Prediction with Elastic Net Classification</a:t>
            </a:r>
          </a:p>
        </p:txBody>
      </p:sp>
    </p:spTree>
    <p:extLst>
      <p:ext uri="{BB962C8B-B14F-4D97-AF65-F5344CB8AC3E}">
        <p14:creationId xmlns:p14="http://schemas.microsoft.com/office/powerpoint/2010/main" val="757673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AC6A7B-1D68-4E4A-9A11-14F3EEAD474B}"/>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Cross-Lagged VAR, GIMME, and EGA</a:t>
            </a:r>
          </a:p>
        </p:txBody>
      </p:sp>
      <p:sp>
        <p:nvSpPr>
          <p:cNvPr id="3" name="Rectangle 2">
            <a:extLst>
              <a:ext uri="{FF2B5EF4-FFF2-40B4-BE49-F238E27FC236}">
                <a16:creationId xmlns:a16="http://schemas.microsoft.com/office/drawing/2014/main" id="{AD0586F0-7F9A-004D-B980-72ADF25B883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5" name="Table 4">
            <a:extLst>
              <a:ext uri="{FF2B5EF4-FFF2-40B4-BE49-F238E27FC236}">
                <a16:creationId xmlns:a16="http://schemas.microsoft.com/office/drawing/2014/main" id="{911C06FE-90DF-6A49-AAE4-F305CF1428BF}"/>
              </a:ext>
            </a:extLst>
          </p:cNvPr>
          <p:cNvGraphicFramePr>
            <a:graphicFrameLocks noGrp="1"/>
          </p:cNvGraphicFramePr>
          <p:nvPr/>
        </p:nvGraphicFramePr>
        <p:xfrm>
          <a:off x="3263151" y="1315670"/>
          <a:ext cx="5665696" cy="4825365"/>
        </p:xfrm>
        <a:graphic>
          <a:graphicData uri="http://schemas.openxmlformats.org/drawingml/2006/table">
            <a:tbl>
              <a:tblPr>
                <a:tableStyleId>{5C22544A-7EE6-4342-B048-85BDC9FD1C3A}</a:tableStyleId>
              </a:tblPr>
              <a:tblGrid>
                <a:gridCol w="337939">
                  <a:extLst>
                    <a:ext uri="{9D8B030D-6E8A-4147-A177-3AD203B41FA5}">
                      <a16:colId xmlns:a16="http://schemas.microsoft.com/office/drawing/2014/main" val="3793200004"/>
                    </a:ext>
                  </a:extLst>
                </a:gridCol>
                <a:gridCol w="2086462">
                  <a:extLst>
                    <a:ext uri="{9D8B030D-6E8A-4147-A177-3AD203B41FA5}">
                      <a16:colId xmlns:a16="http://schemas.microsoft.com/office/drawing/2014/main" val="2759562418"/>
                    </a:ext>
                  </a:extLst>
                </a:gridCol>
                <a:gridCol w="648259">
                  <a:extLst>
                    <a:ext uri="{9D8B030D-6E8A-4147-A177-3AD203B41FA5}">
                      <a16:colId xmlns:a16="http://schemas.microsoft.com/office/drawing/2014/main" val="4077048856"/>
                    </a:ext>
                  </a:extLst>
                </a:gridCol>
                <a:gridCol w="648259">
                  <a:extLst>
                    <a:ext uri="{9D8B030D-6E8A-4147-A177-3AD203B41FA5}">
                      <a16:colId xmlns:a16="http://schemas.microsoft.com/office/drawing/2014/main" val="1646124079"/>
                    </a:ext>
                  </a:extLst>
                </a:gridCol>
                <a:gridCol w="648259">
                  <a:extLst>
                    <a:ext uri="{9D8B030D-6E8A-4147-A177-3AD203B41FA5}">
                      <a16:colId xmlns:a16="http://schemas.microsoft.com/office/drawing/2014/main" val="2232005507"/>
                    </a:ext>
                  </a:extLst>
                </a:gridCol>
                <a:gridCol w="648259">
                  <a:extLst>
                    <a:ext uri="{9D8B030D-6E8A-4147-A177-3AD203B41FA5}">
                      <a16:colId xmlns:a16="http://schemas.microsoft.com/office/drawing/2014/main" val="3101056808"/>
                    </a:ext>
                  </a:extLst>
                </a:gridCol>
                <a:gridCol w="648259">
                  <a:extLst>
                    <a:ext uri="{9D8B030D-6E8A-4147-A177-3AD203B41FA5}">
                      <a16:colId xmlns:a16="http://schemas.microsoft.com/office/drawing/2014/main" val="767945898"/>
                    </a:ext>
                  </a:extLst>
                </a:gridCol>
              </a:tblGrid>
              <a:tr h="203200">
                <a:tc>
                  <a:txBody>
                    <a:bodyPr/>
                    <a:lstStyle/>
                    <a:p>
                      <a:pPr algn="ctr" fontAlgn="b"/>
                      <a:r>
                        <a:rPr lang="en-US" sz="1800" b="1" u="none" strike="noStrike">
                          <a:effectLst/>
                        </a:rPr>
                        <a:t>ID</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Date</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V1</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V2</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V3</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V4</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V5</a:t>
                      </a:r>
                      <a:endParaRPr lang="en-US" sz="18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850693"/>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15:23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49736383"/>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10/22/18 23:23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359227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23:25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9613831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10/23/18 17:50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2371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10/23/18 19:39</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4354576"/>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10/24/18 0:00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969716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11:44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13575858"/>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15:37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1237367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20:46</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711685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21:07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521604"/>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22:54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21337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10/25/18 23:47</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717579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10/26/18 8:44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38445193"/>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10/27/18 16:46</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258295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10/27/18 22:55</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8794339"/>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10/28/18 3:40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59362389"/>
                  </a:ext>
                </a:extLst>
              </a:tr>
            </a:tbl>
          </a:graphicData>
        </a:graphic>
      </p:graphicFrame>
    </p:spTree>
    <p:extLst>
      <p:ext uri="{BB962C8B-B14F-4D97-AF65-F5344CB8AC3E}">
        <p14:creationId xmlns:p14="http://schemas.microsoft.com/office/powerpoint/2010/main" val="4054271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453ADE-B0CA-C445-90D9-D79E4199F034}"/>
              </a:ext>
            </a:extLst>
          </p:cNvPr>
          <p:cNvSpPr/>
          <p:nvPr/>
        </p:nvSpPr>
        <p:spPr>
          <a:xfrm>
            <a:off x="2158139" y="313081"/>
            <a:ext cx="7875722"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Bi/Multivariate: Correlations and (Basic) Structural Models</a:t>
            </a:r>
          </a:p>
        </p:txBody>
      </p:sp>
      <p:sp>
        <p:nvSpPr>
          <p:cNvPr id="5" name="Rectangle 4">
            <a:extLst>
              <a:ext uri="{FF2B5EF4-FFF2-40B4-BE49-F238E27FC236}">
                <a16:creationId xmlns:a16="http://schemas.microsoft.com/office/drawing/2014/main" id="{EA5B96E9-221F-954E-B2FE-503BD2FD3520}"/>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6" name="Table 5">
            <a:extLst>
              <a:ext uri="{FF2B5EF4-FFF2-40B4-BE49-F238E27FC236}">
                <a16:creationId xmlns:a16="http://schemas.microsoft.com/office/drawing/2014/main" id="{3554BA22-02DB-BB4A-B81A-ADC576D7992A}"/>
              </a:ext>
            </a:extLst>
          </p:cNvPr>
          <p:cNvGraphicFramePr>
            <a:graphicFrameLocks noGrp="1"/>
          </p:cNvGraphicFramePr>
          <p:nvPr/>
        </p:nvGraphicFramePr>
        <p:xfrm>
          <a:off x="2676215" y="2689687"/>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7" name="Table 6">
            <a:extLst>
              <a:ext uri="{FF2B5EF4-FFF2-40B4-BE49-F238E27FC236}">
                <a16:creationId xmlns:a16="http://schemas.microsoft.com/office/drawing/2014/main" id="{1430E449-2EE0-C34A-8F1F-EE756CA31769}"/>
              </a:ext>
            </a:extLst>
          </p:cNvPr>
          <p:cNvGraphicFramePr>
            <a:graphicFrameLocks noGrp="1"/>
          </p:cNvGraphicFramePr>
          <p:nvPr/>
        </p:nvGraphicFramePr>
        <p:xfrm>
          <a:off x="2523815" y="2537287"/>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8" name="Table 7">
            <a:extLst>
              <a:ext uri="{FF2B5EF4-FFF2-40B4-BE49-F238E27FC236}">
                <a16:creationId xmlns:a16="http://schemas.microsoft.com/office/drawing/2014/main" id="{CB8EE018-A352-734B-B9DD-4C48727AB4FB}"/>
              </a:ext>
            </a:extLst>
          </p:cNvPr>
          <p:cNvGraphicFramePr>
            <a:graphicFrameLocks noGrp="1"/>
          </p:cNvGraphicFramePr>
          <p:nvPr/>
        </p:nvGraphicFramePr>
        <p:xfrm>
          <a:off x="2371415" y="2384887"/>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9" name="Table 8">
            <a:extLst>
              <a:ext uri="{FF2B5EF4-FFF2-40B4-BE49-F238E27FC236}">
                <a16:creationId xmlns:a16="http://schemas.microsoft.com/office/drawing/2014/main" id="{3780B719-5FF0-FB47-91EC-88D4CB8BAF30}"/>
              </a:ext>
            </a:extLst>
          </p:cNvPr>
          <p:cNvGraphicFramePr>
            <a:graphicFrameLocks noGrp="1"/>
          </p:cNvGraphicFramePr>
          <p:nvPr/>
        </p:nvGraphicFramePr>
        <p:xfrm>
          <a:off x="2219015" y="2232487"/>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10" name="Table 9">
            <a:extLst>
              <a:ext uri="{FF2B5EF4-FFF2-40B4-BE49-F238E27FC236}">
                <a16:creationId xmlns:a16="http://schemas.microsoft.com/office/drawing/2014/main" id="{38AAD729-3EBA-C142-878B-92E3FBAA5025}"/>
              </a:ext>
            </a:extLst>
          </p:cNvPr>
          <p:cNvGraphicFramePr>
            <a:graphicFrameLocks noGrp="1"/>
          </p:cNvGraphicFramePr>
          <p:nvPr/>
        </p:nvGraphicFramePr>
        <p:xfrm>
          <a:off x="2055730" y="2069200"/>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V</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2</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V</a:t>
                      </a:r>
                      <a:r>
                        <a:rPr lang="en-US" baseline="-25000" dirty="0"/>
                        <a:t>3</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V</a:t>
                      </a:r>
                      <a:r>
                        <a:rPr lang="en-US" baseline="-25000" dirty="0"/>
                        <a:t>p</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t</a:t>
                      </a:r>
                      <a:r>
                        <a:rPr lang="en-US" baseline="-25000" dirty="0"/>
                        <a:t>i1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t</a:t>
                      </a:r>
                      <a:r>
                        <a:rPr lang="en-US" baseline="-25000" dirty="0"/>
                        <a:t>i2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t</a:t>
                      </a:r>
                      <a:r>
                        <a:rPr lang="en-US" baseline="-25000" dirty="0"/>
                        <a:t>i3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t</a:t>
                      </a:r>
                      <a:r>
                        <a:rPr lang="en-US" baseline="-25000" dirty="0"/>
                        <a:t>in</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cxnSp>
        <p:nvCxnSpPr>
          <p:cNvPr id="11" name="Straight Arrow Connector 10">
            <a:extLst>
              <a:ext uri="{FF2B5EF4-FFF2-40B4-BE49-F238E27FC236}">
                <a16:creationId xmlns:a16="http://schemas.microsoft.com/office/drawing/2014/main" id="{DBE6B058-EF31-594C-B85C-8CF7F9AF6529}"/>
              </a:ext>
            </a:extLst>
          </p:cNvPr>
          <p:cNvCxnSpPr>
            <a:cxnSpLocks noChangeAspect="1"/>
            <a:endCxn id="16" idx="3"/>
          </p:cNvCxnSpPr>
          <p:nvPr/>
        </p:nvCxnSpPr>
        <p:spPr>
          <a:xfrm>
            <a:off x="5087776" y="2295463"/>
            <a:ext cx="811556" cy="797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5EF901B-C0CF-7042-893A-DD9D15731176}"/>
              </a:ext>
            </a:extLst>
          </p:cNvPr>
          <p:cNvSpPr/>
          <p:nvPr/>
        </p:nvSpPr>
        <p:spPr>
          <a:xfrm>
            <a:off x="4858897" y="2254861"/>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1</a:t>
            </a:r>
            <a:endParaRPr lang="en-US" sz="1400" dirty="0">
              <a:solidFill>
                <a:schemeClr val="tx1"/>
              </a:solidFill>
            </a:endParaRPr>
          </a:p>
        </p:txBody>
      </p:sp>
      <p:sp>
        <p:nvSpPr>
          <p:cNvPr id="13" name="Rectangle 12">
            <a:extLst>
              <a:ext uri="{FF2B5EF4-FFF2-40B4-BE49-F238E27FC236}">
                <a16:creationId xmlns:a16="http://schemas.microsoft.com/office/drawing/2014/main" id="{0BD1E3FF-514A-B247-99BD-EA69251F829E}"/>
              </a:ext>
            </a:extLst>
          </p:cNvPr>
          <p:cNvSpPr/>
          <p:nvPr/>
        </p:nvSpPr>
        <p:spPr>
          <a:xfrm>
            <a:off x="5013011" y="2430245"/>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2</a:t>
            </a:r>
            <a:endParaRPr lang="en-US" sz="1400" dirty="0">
              <a:solidFill>
                <a:schemeClr val="tx1"/>
              </a:solidFill>
            </a:endParaRPr>
          </a:p>
        </p:txBody>
      </p:sp>
      <p:sp>
        <p:nvSpPr>
          <p:cNvPr id="14" name="Rectangle 13">
            <a:extLst>
              <a:ext uri="{FF2B5EF4-FFF2-40B4-BE49-F238E27FC236}">
                <a16:creationId xmlns:a16="http://schemas.microsoft.com/office/drawing/2014/main" id="{B904BFFA-53A8-9249-989B-B2A4E7CC2F2A}"/>
              </a:ext>
            </a:extLst>
          </p:cNvPr>
          <p:cNvSpPr/>
          <p:nvPr/>
        </p:nvSpPr>
        <p:spPr>
          <a:xfrm>
            <a:off x="5159106" y="2591108"/>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3</a:t>
            </a:r>
            <a:endParaRPr lang="en-US" sz="1400" dirty="0">
              <a:solidFill>
                <a:schemeClr val="tx1"/>
              </a:solidFill>
            </a:endParaRPr>
          </a:p>
        </p:txBody>
      </p:sp>
      <p:sp>
        <p:nvSpPr>
          <p:cNvPr id="15" name="Rectangle 14">
            <a:extLst>
              <a:ext uri="{FF2B5EF4-FFF2-40B4-BE49-F238E27FC236}">
                <a16:creationId xmlns:a16="http://schemas.microsoft.com/office/drawing/2014/main" id="{99D94F9E-FE37-284E-A601-15A5A1E0D8D2}"/>
              </a:ext>
            </a:extLst>
          </p:cNvPr>
          <p:cNvSpPr/>
          <p:nvPr/>
        </p:nvSpPr>
        <p:spPr>
          <a:xfrm rot="2542964">
            <a:off x="5362791" y="2676240"/>
            <a:ext cx="424541" cy="432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6" name="Rectangle 15">
            <a:extLst>
              <a:ext uri="{FF2B5EF4-FFF2-40B4-BE49-F238E27FC236}">
                <a16:creationId xmlns:a16="http://schemas.microsoft.com/office/drawing/2014/main" id="{9A2B04E0-87BC-2E4F-8F96-3A7D11F657B5}"/>
              </a:ext>
            </a:extLst>
          </p:cNvPr>
          <p:cNvSpPr/>
          <p:nvPr/>
        </p:nvSpPr>
        <p:spPr>
          <a:xfrm>
            <a:off x="5474791" y="2902402"/>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N</a:t>
            </a:r>
            <a:endParaRPr lang="en-US" sz="1400" dirty="0">
              <a:solidFill>
                <a:schemeClr val="tx1"/>
              </a:solidFill>
            </a:endParaRPr>
          </a:p>
        </p:txBody>
      </p:sp>
      <p:sp>
        <p:nvSpPr>
          <p:cNvPr id="17" name="Rectangle 16">
            <a:extLst>
              <a:ext uri="{FF2B5EF4-FFF2-40B4-BE49-F238E27FC236}">
                <a16:creationId xmlns:a16="http://schemas.microsoft.com/office/drawing/2014/main" id="{697AB6D0-929E-004B-A4C6-EE156913BD00}"/>
              </a:ext>
            </a:extLst>
          </p:cNvPr>
          <p:cNvSpPr/>
          <p:nvPr/>
        </p:nvSpPr>
        <p:spPr>
          <a:xfrm rot="2585981">
            <a:off x="5049877" y="2379359"/>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Persons</a:t>
            </a:r>
          </a:p>
        </p:txBody>
      </p:sp>
      <p:sp>
        <p:nvSpPr>
          <p:cNvPr id="18" name="Rectangle 17">
            <a:extLst>
              <a:ext uri="{FF2B5EF4-FFF2-40B4-BE49-F238E27FC236}">
                <a16:creationId xmlns:a16="http://schemas.microsoft.com/office/drawing/2014/main" id="{27FD1A66-5CFD-7740-AFB1-0599ADBFE104}"/>
              </a:ext>
            </a:extLst>
          </p:cNvPr>
          <p:cNvSpPr/>
          <p:nvPr/>
        </p:nvSpPr>
        <p:spPr>
          <a:xfrm>
            <a:off x="3322099" y="1920818"/>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Variables</a:t>
            </a:r>
          </a:p>
        </p:txBody>
      </p:sp>
      <p:sp>
        <p:nvSpPr>
          <p:cNvPr id="19" name="Rectangle 18">
            <a:extLst>
              <a:ext uri="{FF2B5EF4-FFF2-40B4-BE49-F238E27FC236}">
                <a16:creationId xmlns:a16="http://schemas.microsoft.com/office/drawing/2014/main" id="{FEF239E1-6955-3C49-A1E6-1FB0A8D02C27}"/>
              </a:ext>
            </a:extLst>
          </p:cNvPr>
          <p:cNvSpPr/>
          <p:nvPr/>
        </p:nvSpPr>
        <p:spPr>
          <a:xfrm rot="16200000">
            <a:off x="1489718" y="3544606"/>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a:t>
            </a:r>
          </a:p>
        </p:txBody>
      </p:sp>
      <p:graphicFrame>
        <p:nvGraphicFramePr>
          <p:cNvPr id="20" name="Table 19">
            <a:extLst>
              <a:ext uri="{FF2B5EF4-FFF2-40B4-BE49-F238E27FC236}">
                <a16:creationId xmlns:a16="http://schemas.microsoft.com/office/drawing/2014/main" id="{09CA3EF3-182F-034C-A11B-E49395D81F30}"/>
              </a:ext>
            </a:extLst>
          </p:cNvPr>
          <p:cNvGraphicFramePr>
            <a:graphicFrameLocks noGrp="1"/>
          </p:cNvGraphicFramePr>
          <p:nvPr/>
        </p:nvGraphicFramePr>
        <p:xfrm>
          <a:off x="7054807" y="2689687"/>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1" name="Table 20">
            <a:extLst>
              <a:ext uri="{FF2B5EF4-FFF2-40B4-BE49-F238E27FC236}">
                <a16:creationId xmlns:a16="http://schemas.microsoft.com/office/drawing/2014/main" id="{953132F2-4F55-EA40-8420-1C5D50FAA424}"/>
              </a:ext>
            </a:extLst>
          </p:cNvPr>
          <p:cNvGraphicFramePr>
            <a:graphicFrameLocks noGrp="1"/>
          </p:cNvGraphicFramePr>
          <p:nvPr/>
        </p:nvGraphicFramePr>
        <p:xfrm>
          <a:off x="6902407" y="2537287"/>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2" name="Table 21">
            <a:extLst>
              <a:ext uri="{FF2B5EF4-FFF2-40B4-BE49-F238E27FC236}">
                <a16:creationId xmlns:a16="http://schemas.microsoft.com/office/drawing/2014/main" id="{7F7320CE-FEFF-A742-8518-A62948850EF7}"/>
              </a:ext>
            </a:extLst>
          </p:cNvPr>
          <p:cNvGraphicFramePr>
            <a:graphicFrameLocks noGrp="1"/>
          </p:cNvGraphicFramePr>
          <p:nvPr/>
        </p:nvGraphicFramePr>
        <p:xfrm>
          <a:off x="6750007" y="2384887"/>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3" name="Table 22">
            <a:extLst>
              <a:ext uri="{FF2B5EF4-FFF2-40B4-BE49-F238E27FC236}">
                <a16:creationId xmlns:a16="http://schemas.microsoft.com/office/drawing/2014/main" id="{3231EC73-1139-5747-8BD6-CB35E3027759}"/>
              </a:ext>
            </a:extLst>
          </p:cNvPr>
          <p:cNvGraphicFramePr>
            <a:graphicFrameLocks noGrp="1"/>
          </p:cNvGraphicFramePr>
          <p:nvPr/>
        </p:nvGraphicFramePr>
        <p:xfrm>
          <a:off x="6597607" y="2232487"/>
          <a:ext cx="2979054"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96509">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endParaRPr lang="en-US" dirty="0"/>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graphicFrame>
        <p:nvGraphicFramePr>
          <p:cNvPr id="24" name="Table 23">
            <a:extLst>
              <a:ext uri="{FF2B5EF4-FFF2-40B4-BE49-F238E27FC236}">
                <a16:creationId xmlns:a16="http://schemas.microsoft.com/office/drawing/2014/main" id="{FA8CCAD1-C17C-7E43-AC18-6CD920474FC7}"/>
              </a:ext>
            </a:extLst>
          </p:cNvPr>
          <p:cNvGraphicFramePr>
            <a:graphicFrameLocks noGrp="1"/>
          </p:cNvGraphicFramePr>
          <p:nvPr/>
        </p:nvGraphicFramePr>
        <p:xfrm>
          <a:off x="6434322" y="2069200"/>
          <a:ext cx="2952763" cy="2981478"/>
        </p:xfrm>
        <a:graphic>
          <a:graphicData uri="http://schemas.openxmlformats.org/drawingml/2006/table">
            <a:tbl>
              <a:tblPr firstRow="1" bandRow="1">
                <a:tableStyleId>{2D5ABB26-0587-4C30-8999-92F81FD0307C}</a:tableStyleId>
              </a:tblPr>
              <a:tblGrid>
                <a:gridCol w="496509">
                  <a:extLst>
                    <a:ext uri="{9D8B030D-6E8A-4147-A177-3AD203B41FA5}">
                      <a16:colId xmlns:a16="http://schemas.microsoft.com/office/drawing/2014/main" val="3538723140"/>
                    </a:ext>
                  </a:extLst>
                </a:gridCol>
                <a:gridCol w="496509">
                  <a:extLst>
                    <a:ext uri="{9D8B030D-6E8A-4147-A177-3AD203B41FA5}">
                      <a16:colId xmlns:a16="http://schemas.microsoft.com/office/drawing/2014/main" val="654214007"/>
                    </a:ext>
                  </a:extLst>
                </a:gridCol>
                <a:gridCol w="496509">
                  <a:extLst>
                    <a:ext uri="{9D8B030D-6E8A-4147-A177-3AD203B41FA5}">
                      <a16:colId xmlns:a16="http://schemas.microsoft.com/office/drawing/2014/main" val="3660048243"/>
                    </a:ext>
                  </a:extLst>
                </a:gridCol>
                <a:gridCol w="470218">
                  <a:extLst>
                    <a:ext uri="{9D8B030D-6E8A-4147-A177-3AD203B41FA5}">
                      <a16:colId xmlns:a16="http://schemas.microsoft.com/office/drawing/2014/main" val="614371875"/>
                    </a:ext>
                  </a:extLst>
                </a:gridCol>
                <a:gridCol w="496509">
                  <a:extLst>
                    <a:ext uri="{9D8B030D-6E8A-4147-A177-3AD203B41FA5}">
                      <a16:colId xmlns:a16="http://schemas.microsoft.com/office/drawing/2014/main" val="1229147154"/>
                    </a:ext>
                  </a:extLst>
                </a:gridCol>
                <a:gridCol w="496509">
                  <a:extLst>
                    <a:ext uri="{9D8B030D-6E8A-4147-A177-3AD203B41FA5}">
                      <a16:colId xmlns:a16="http://schemas.microsoft.com/office/drawing/2014/main" val="1115954527"/>
                    </a:ext>
                  </a:extLst>
                </a:gridCol>
              </a:tblGrid>
              <a:tr h="496913">
                <a:tc>
                  <a:txBody>
                    <a:bodyPr/>
                    <a:lstStyle/>
                    <a:p>
                      <a:pPr algn="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V</a:t>
                      </a:r>
                      <a:r>
                        <a:rPr lang="en-US" baseline="-25000" dirty="0"/>
                        <a:t>1</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V</a:t>
                      </a:r>
                      <a:r>
                        <a:rPr lang="en-US" baseline="-25000" dirty="0"/>
                        <a:t>2</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V</a:t>
                      </a:r>
                      <a:r>
                        <a:rPr lang="en-US" baseline="-25000" dirty="0"/>
                        <a:t>3</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V</a:t>
                      </a:r>
                      <a:r>
                        <a:rPr lang="en-US" baseline="-25000" dirty="0"/>
                        <a:t>p</a:t>
                      </a:r>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3530298"/>
                  </a:ext>
                </a:extLst>
              </a:tr>
              <a:tr h="496913">
                <a:tc>
                  <a:txBody>
                    <a:bodyPr/>
                    <a:lstStyle/>
                    <a:p>
                      <a:pPr algn="r"/>
                      <a:r>
                        <a:rPr lang="en-US" dirty="0"/>
                        <a:t>V</a:t>
                      </a:r>
                      <a:r>
                        <a:rPr lang="en-US" baseline="-25000" dirty="0"/>
                        <a:t>1</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i="1" dirty="0"/>
                        <a:t>e</a:t>
                      </a:r>
                      <a:r>
                        <a:rPr lang="en-US" baseline="-25000" dirty="0"/>
                        <a:t>11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baseline="-25000" dirty="0"/>
                        <a:t>12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baseline="-25000" dirty="0"/>
                        <a:t>13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i="0" baseline="-25000" dirty="0"/>
                        <a:t>1p</a:t>
                      </a:r>
                      <a:endParaRPr 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1696130"/>
                  </a:ext>
                </a:extLst>
              </a:tr>
              <a:tr h="496913">
                <a:tc>
                  <a:txBody>
                    <a:bodyPr/>
                    <a:lstStyle/>
                    <a:p>
                      <a:pPr algn="r"/>
                      <a:r>
                        <a:rPr lang="en-US" dirty="0"/>
                        <a:t>V</a:t>
                      </a:r>
                      <a:r>
                        <a:rPr lang="en-US" baseline="-25000" dirty="0"/>
                        <a:t>2</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i="1" dirty="0"/>
                        <a:t>e</a:t>
                      </a:r>
                      <a:r>
                        <a:rPr lang="en-US" baseline="-25000" dirty="0"/>
                        <a:t>21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baseline="-25000" dirty="0"/>
                        <a:t>22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baseline="-25000" dirty="0"/>
                        <a:t>23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i="0" baseline="-25000" dirty="0"/>
                        <a:t>2p</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2949135"/>
                  </a:ext>
                </a:extLst>
              </a:tr>
              <a:tr h="496913">
                <a:tc>
                  <a:txBody>
                    <a:bodyPr/>
                    <a:lstStyle/>
                    <a:p>
                      <a:pPr algn="r"/>
                      <a:r>
                        <a:rPr lang="en-US" dirty="0"/>
                        <a:t>V</a:t>
                      </a:r>
                      <a:r>
                        <a:rPr lang="en-US" baseline="-25000" dirty="0"/>
                        <a:t>3</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i="1" dirty="0"/>
                        <a:t>e</a:t>
                      </a:r>
                      <a:r>
                        <a:rPr lang="en-US" baseline="-25000" dirty="0"/>
                        <a:t>31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baseline="-25000" dirty="0"/>
                        <a:t>32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baseline="-25000" dirty="0"/>
                        <a:t>33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i="0" baseline="-25000" dirty="0"/>
                        <a:t>3p</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4094660"/>
                  </a:ext>
                </a:extLst>
              </a:tr>
              <a:tr h="496913">
                <a:tc>
                  <a:txBody>
                    <a:bodyPr/>
                    <a:lstStyle/>
                    <a:p>
                      <a:pPr algn="ctr"/>
                      <a:r>
                        <a:rPr lang="en-US" dirty="0"/>
                        <a:t>…</a:t>
                      </a:r>
                    </a:p>
                  </a:txBody>
                  <a:tcPr vert="vert27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a:t>
                      </a:r>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vert="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9246042"/>
                  </a:ext>
                </a:extLst>
              </a:tr>
              <a:tr h="496913">
                <a:tc>
                  <a:txBody>
                    <a:bodyPr/>
                    <a:lstStyle/>
                    <a:p>
                      <a:pPr algn="r"/>
                      <a:r>
                        <a:rPr lang="en-US" dirty="0"/>
                        <a:t>V</a:t>
                      </a:r>
                      <a:r>
                        <a:rPr lang="en-US" baseline="-25000" dirty="0"/>
                        <a:t>p</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i="1" dirty="0"/>
                        <a:t>e</a:t>
                      </a:r>
                      <a:r>
                        <a:rPr lang="en-US" baseline="-25000" dirty="0"/>
                        <a:t>p1</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baseline="-25000" dirty="0"/>
                        <a:t>p2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baseline="-25000" dirty="0"/>
                        <a:t>p2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i="1" dirty="0"/>
                        <a:t>e</a:t>
                      </a:r>
                      <a:r>
                        <a:rPr lang="en-US" baseline="-25000" dirty="0"/>
                        <a:t>pp</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9453527"/>
                  </a:ext>
                </a:extLst>
              </a:tr>
            </a:tbl>
          </a:graphicData>
        </a:graphic>
      </p:graphicFrame>
      <p:cxnSp>
        <p:nvCxnSpPr>
          <p:cNvPr id="25" name="Straight Arrow Connector 24">
            <a:extLst>
              <a:ext uri="{FF2B5EF4-FFF2-40B4-BE49-F238E27FC236}">
                <a16:creationId xmlns:a16="http://schemas.microsoft.com/office/drawing/2014/main" id="{9E4C8B6F-B1B1-D94D-AF15-0BE5969B28CF}"/>
              </a:ext>
            </a:extLst>
          </p:cNvPr>
          <p:cNvCxnSpPr>
            <a:cxnSpLocks noChangeAspect="1"/>
            <a:endCxn id="30" idx="3"/>
          </p:cNvCxnSpPr>
          <p:nvPr/>
        </p:nvCxnSpPr>
        <p:spPr>
          <a:xfrm>
            <a:off x="9466368" y="2295463"/>
            <a:ext cx="811556" cy="7974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51DAADB-461C-994F-A6AC-FB1A33EFEE6F}"/>
              </a:ext>
            </a:extLst>
          </p:cNvPr>
          <p:cNvSpPr/>
          <p:nvPr/>
        </p:nvSpPr>
        <p:spPr>
          <a:xfrm>
            <a:off x="9237489" y="2254861"/>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1</a:t>
            </a:r>
            <a:endParaRPr lang="en-US" sz="1400" dirty="0">
              <a:solidFill>
                <a:schemeClr val="tx1"/>
              </a:solidFill>
            </a:endParaRPr>
          </a:p>
        </p:txBody>
      </p:sp>
      <p:sp>
        <p:nvSpPr>
          <p:cNvPr id="27" name="Rectangle 26">
            <a:extLst>
              <a:ext uri="{FF2B5EF4-FFF2-40B4-BE49-F238E27FC236}">
                <a16:creationId xmlns:a16="http://schemas.microsoft.com/office/drawing/2014/main" id="{46594BD8-F037-784D-855A-E6037839FC77}"/>
              </a:ext>
            </a:extLst>
          </p:cNvPr>
          <p:cNvSpPr/>
          <p:nvPr/>
        </p:nvSpPr>
        <p:spPr>
          <a:xfrm>
            <a:off x="9391603" y="2430245"/>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2</a:t>
            </a:r>
            <a:endParaRPr lang="en-US" sz="1400" dirty="0">
              <a:solidFill>
                <a:schemeClr val="tx1"/>
              </a:solidFill>
            </a:endParaRPr>
          </a:p>
        </p:txBody>
      </p:sp>
      <p:sp>
        <p:nvSpPr>
          <p:cNvPr id="28" name="Rectangle 27">
            <a:extLst>
              <a:ext uri="{FF2B5EF4-FFF2-40B4-BE49-F238E27FC236}">
                <a16:creationId xmlns:a16="http://schemas.microsoft.com/office/drawing/2014/main" id="{7DFF8C78-D603-2145-834F-BC94A9B18B56}"/>
              </a:ext>
            </a:extLst>
          </p:cNvPr>
          <p:cNvSpPr/>
          <p:nvPr/>
        </p:nvSpPr>
        <p:spPr>
          <a:xfrm>
            <a:off x="9537698" y="2591108"/>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3</a:t>
            </a:r>
            <a:endParaRPr lang="en-US" sz="1400" dirty="0">
              <a:solidFill>
                <a:schemeClr val="tx1"/>
              </a:solidFill>
            </a:endParaRPr>
          </a:p>
        </p:txBody>
      </p:sp>
      <p:sp>
        <p:nvSpPr>
          <p:cNvPr id="29" name="Rectangle 28">
            <a:extLst>
              <a:ext uri="{FF2B5EF4-FFF2-40B4-BE49-F238E27FC236}">
                <a16:creationId xmlns:a16="http://schemas.microsoft.com/office/drawing/2014/main" id="{E89B15C9-6A9F-9846-976C-4F8A0FD9458B}"/>
              </a:ext>
            </a:extLst>
          </p:cNvPr>
          <p:cNvSpPr/>
          <p:nvPr/>
        </p:nvSpPr>
        <p:spPr>
          <a:xfrm rot="2542964">
            <a:off x="9741383" y="2676240"/>
            <a:ext cx="424541" cy="432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0" name="Rectangle 29">
            <a:extLst>
              <a:ext uri="{FF2B5EF4-FFF2-40B4-BE49-F238E27FC236}">
                <a16:creationId xmlns:a16="http://schemas.microsoft.com/office/drawing/2014/main" id="{99112D0A-381B-DC44-B1C0-92B566BC52BE}"/>
              </a:ext>
            </a:extLst>
          </p:cNvPr>
          <p:cNvSpPr/>
          <p:nvPr/>
        </p:nvSpPr>
        <p:spPr>
          <a:xfrm>
            <a:off x="9853383" y="2902402"/>
            <a:ext cx="424541"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r>
              <a:rPr lang="en-US" sz="1400" baseline="-25000" dirty="0">
                <a:solidFill>
                  <a:schemeClr val="tx1"/>
                </a:solidFill>
              </a:rPr>
              <a:t>N</a:t>
            </a:r>
            <a:endParaRPr lang="en-US" sz="1400" dirty="0">
              <a:solidFill>
                <a:schemeClr val="tx1"/>
              </a:solidFill>
            </a:endParaRPr>
          </a:p>
        </p:txBody>
      </p:sp>
      <p:sp>
        <p:nvSpPr>
          <p:cNvPr id="31" name="Rectangle 30">
            <a:extLst>
              <a:ext uri="{FF2B5EF4-FFF2-40B4-BE49-F238E27FC236}">
                <a16:creationId xmlns:a16="http://schemas.microsoft.com/office/drawing/2014/main" id="{BE9ACE26-DC62-7748-89BD-9448FC6B6484}"/>
              </a:ext>
            </a:extLst>
          </p:cNvPr>
          <p:cNvSpPr/>
          <p:nvPr/>
        </p:nvSpPr>
        <p:spPr>
          <a:xfrm>
            <a:off x="7700691" y="1920818"/>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Variables</a:t>
            </a:r>
          </a:p>
        </p:txBody>
      </p:sp>
      <p:sp>
        <p:nvSpPr>
          <p:cNvPr id="32" name="Rectangle 31">
            <a:extLst>
              <a:ext uri="{FF2B5EF4-FFF2-40B4-BE49-F238E27FC236}">
                <a16:creationId xmlns:a16="http://schemas.microsoft.com/office/drawing/2014/main" id="{BAC83A79-813E-B747-AEE3-A5469FF9663A}"/>
              </a:ext>
            </a:extLst>
          </p:cNvPr>
          <p:cNvSpPr/>
          <p:nvPr/>
        </p:nvSpPr>
        <p:spPr>
          <a:xfrm rot="16200000">
            <a:off x="5868310" y="3544606"/>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Variables</a:t>
            </a:r>
          </a:p>
        </p:txBody>
      </p:sp>
      <p:sp>
        <p:nvSpPr>
          <p:cNvPr id="33" name="Rectangle 32">
            <a:extLst>
              <a:ext uri="{FF2B5EF4-FFF2-40B4-BE49-F238E27FC236}">
                <a16:creationId xmlns:a16="http://schemas.microsoft.com/office/drawing/2014/main" id="{56046F9B-954C-CC48-BA59-5179C00C8795}"/>
              </a:ext>
            </a:extLst>
          </p:cNvPr>
          <p:cNvSpPr/>
          <p:nvPr/>
        </p:nvSpPr>
        <p:spPr>
          <a:xfrm rot="2542964">
            <a:off x="8478631" y="4043662"/>
            <a:ext cx="424541" cy="432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4" name="Rectangle 33">
            <a:extLst>
              <a:ext uri="{FF2B5EF4-FFF2-40B4-BE49-F238E27FC236}">
                <a16:creationId xmlns:a16="http://schemas.microsoft.com/office/drawing/2014/main" id="{4619738C-CCE7-524E-BEF0-C24B5CAD670F}"/>
              </a:ext>
            </a:extLst>
          </p:cNvPr>
          <p:cNvSpPr/>
          <p:nvPr/>
        </p:nvSpPr>
        <p:spPr>
          <a:xfrm rot="2585981">
            <a:off x="9430622" y="2356481"/>
            <a:ext cx="1077686" cy="357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Persons</a:t>
            </a:r>
          </a:p>
        </p:txBody>
      </p:sp>
      <p:sp>
        <p:nvSpPr>
          <p:cNvPr id="35" name="Right Arrow 34">
            <a:extLst>
              <a:ext uri="{FF2B5EF4-FFF2-40B4-BE49-F238E27FC236}">
                <a16:creationId xmlns:a16="http://schemas.microsoft.com/office/drawing/2014/main" id="{25369DFA-1EF3-E949-A7DE-C8D211792647}"/>
              </a:ext>
            </a:extLst>
          </p:cNvPr>
          <p:cNvSpPr/>
          <p:nvPr/>
        </p:nvSpPr>
        <p:spPr>
          <a:xfrm>
            <a:off x="5749020" y="3957149"/>
            <a:ext cx="466987" cy="3049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0DB9F90-65B0-8B4E-B4E4-7A4BBB3A036F}"/>
              </a:ext>
            </a:extLst>
          </p:cNvPr>
          <p:cNvSpPr/>
          <p:nvPr/>
        </p:nvSpPr>
        <p:spPr>
          <a:xfrm>
            <a:off x="2676215" y="1539215"/>
            <a:ext cx="2358569" cy="38160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Raw Data</a:t>
            </a:r>
          </a:p>
        </p:txBody>
      </p:sp>
      <p:sp>
        <p:nvSpPr>
          <p:cNvPr id="37" name="Rectangle 36">
            <a:extLst>
              <a:ext uri="{FF2B5EF4-FFF2-40B4-BE49-F238E27FC236}">
                <a16:creationId xmlns:a16="http://schemas.microsoft.com/office/drawing/2014/main" id="{1F9A7E3D-6779-2A46-AC21-A2E8D0063A9F}"/>
              </a:ext>
            </a:extLst>
          </p:cNvPr>
          <p:cNvSpPr/>
          <p:nvPr/>
        </p:nvSpPr>
        <p:spPr>
          <a:xfrm>
            <a:off x="7051189" y="1539215"/>
            <a:ext cx="2358569" cy="38160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Correlations</a:t>
            </a:r>
          </a:p>
        </p:txBody>
      </p:sp>
    </p:spTree>
    <p:extLst>
      <p:ext uri="{BB962C8B-B14F-4D97-AF65-F5344CB8AC3E}">
        <p14:creationId xmlns:p14="http://schemas.microsoft.com/office/powerpoint/2010/main" val="283600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A1C29AD-7F3A-0346-8080-469D002C0F30}"/>
              </a:ext>
            </a:extLst>
          </p:cNvPr>
          <p:cNvGraphicFramePr>
            <a:graphicFrameLocks noGrp="1"/>
          </p:cNvGraphicFramePr>
          <p:nvPr/>
        </p:nvGraphicFramePr>
        <p:xfrm>
          <a:off x="1408533" y="2706209"/>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dirty="0">
                          <a:solidFill>
                            <a:srgbClr val="000000"/>
                          </a:solidFill>
                          <a:effectLst/>
                          <a:latin typeface="Calibri" panose="020F0502020204030204" pitchFamily="34" charset="0"/>
                        </a:rPr>
                        <a:t>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5" name="Rectangle 4">
            <a:extLst>
              <a:ext uri="{FF2B5EF4-FFF2-40B4-BE49-F238E27FC236}">
                <a16:creationId xmlns:a16="http://schemas.microsoft.com/office/drawing/2014/main" id="{FCC91D02-21D3-6A41-9AAF-939611D19D0E}"/>
              </a:ext>
            </a:extLst>
          </p:cNvPr>
          <p:cNvSpPr/>
          <p:nvPr/>
        </p:nvSpPr>
        <p:spPr>
          <a:xfrm>
            <a:off x="1490689" y="2003236"/>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V1</a:t>
            </a:r>
          </a:p>
        </p:txBody>
      </p:sp>
      <p:sp>
        <p:nvSpPr>
          <p:cNvPr id="6" name="Rectangle 5">
            <a:extLst>
              <a:ext uri="{FF2B5EF4-FFF2-40B4-BE49-F238E27FC236}">
                <a16:creationId xmlns:a16="http://schemas.microsoft.com/office/drawing/2014/main" id="{099C2200-803B-5B47-908D-8ABFA80367C9}"/>
              </a:ext>
            </a:extLst>
          </p:cNvPr>
          <p:cNvSpPr/>
          <p:nvPr/>
        </p:nvSpPr>
        <p:spPr>
          <a:xfrm>
            <a:off x="3631063" y="2003236"/>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V4</a:t>
            </a:r>
          </a:p>
        </p:txBody>
      </p:sp>
      <p:sp>
        <p:nvSpPr>
          <p:cNvPr id="7" name="Rectangle 6">
            <a:extLst>
              <a:ext uri="{FF2B5EF4-FFF2-40B4-BE49-F238E27FC236}">
                <a16:creationId xmlns:a16="http://schemas.microsoft.com/office/drawing/2014/main" id="{F1599287-366A-214F-AE6C-E0546CA2988A}"/>
              </a:ext>
            </a:extLst>
          </p:cNvPr>
          <p:cNvSpPr/>
          <p:nvPr/>
        </p:nvSpPr>
        <p:spPr>
          <a:xfrm>
            <a:off x="2917605" y="2003236"/>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V3</a:t>
            </a:r>
          </a:p>
        </p:txBody>
      </p:sp>
      <p:sp>
        <p:nvSpPr>
          <p:cNvPr id="8" name="Rectangle 7">
            <a:extLst>
              <a:ext uri="{FF2B5EF4-FFF2-40B4-BE49-F238E27FC236}">
                <a16:creationId xmlns:a16="http://schemas.microsoft.com/office/drawing/2014/main" id="{642B67AC-98D9-5249-ACD8-FCE8CF4836D0}"/>
              </a:ext>
            </a:extLst>
          </p:cNvPr>
          <p:cNvSpPr/>
          <p:nvPr/>
        </p:nvSpPr>
        <p:spPr>
          <a:xfrm>
            <a:off x="2204147" y="2003236"/>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V2</a:t>
            </a:r>
          </a:p>
        </p:txBody>
      </p:sp>
      <p:sp>
        <p:nvSpPr>
          <p:cNvPr id="9" name="Rectangle 8">
            <a:extLst>
              <a:ext uri="{FF2B5EF4-FFF2-40B4-BE49-F238E27FC236}">
                <a16:creationId xmlns:a16="http://schemas.microsoft.com/office/drawing/2014/main" id="{66E8FA2B-CFD4-3D4D-A567-97CD91D675AB}"/>
              </a:ext>
            </a:extLst>
          </p:cNvPr>
          <p:cNvSpPr/>
          <p:nvPr/>
        </p:nvSpPr>
        <p:spPr>
          <a:xfrm>
            <a:off x="4344520" y="2003236"/>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V5</a:t>
            </a:r>
          </a:p>
        </p:txBody>
      </p:sp>
      <p:sp>
        <p:nvSpPr>
          <p:cNvPr id="10" name="Rectangle 9">
            <a:extLst>
              <a:ext uri="{FF2B5EF4-FFF2-40B4-BE49-F238E27FC236}">
                <a16:creationId xmlns:a16="http://schemas.microsoft.com/office/drawing/2014/main" id="{A323D878-1CED-0F43-9DE2-FEACDBACD3C0}"/>
              </a:ext>
            </a:extLst>
          </p:cNvPr>
          <p:cNvSpPr/>
          <p:nvPr/>
        </p:nvSpPr>
        <p:spPr>
          <a:xfrm>
            <a:off x="940562" y="2794800"/>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V1</a:t>
            </a:r>
          </a:p>
        </p:txBody>
      </p:sp>
      <p:sp>
        <p:nvSpPr>
          <p:cNvPr id="11" name="Rectangle 10">
            <a:extLst>
              <a:ext uri="{FF2B5EF4-FFF2-40B4-BE49-F238E27FC236}">
                <a16:creationId xmlns:a16="http://schemas.microsoft.com/office/drawing/2014/main" id="{C825FF50-34E6-EE47-B575-CDCFA83A5831}"/>
              </a:ext>
            </a:extLst>
          </p:cNvPr>
          <p:cNvSpPr/>
          <p:nvPr/>
        </p:nvSpPr>
        <p:spPr>
          <a:xfrm>
            <a:off x="940562" y="3345829"/>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V2</a:t>
            </a:r>
          </a:p>
        </p:txBody>
      </p:sp>
      <p:sp>
        <p:nvSpPr>
          <p:cNvPr id="12" name="Rectangle 11">
            <a:extLst>
              <a:ext uri="{FF2B5EF4-FFF2-40B4-BE49-F238E27FC236}">
                <a16:creationId xmlns:a16="http://schemas.microsoft.com/office/drawing/2014/main" id="{98D04893-73C4-A94E-AB14-A8F782DC8CC2}"/>
              </a:ext>
            </a:extLst>
          </p:cNvPr>
          <p:cNvSpPr/>
          <p:nvPr/>
        </p:nvSpPr>
        <p:spPr>
          <a:xfrm>
            <a:off x="940562" y="3896858"/>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V3</a:t>
            </a:r>
          </a:p>
        </p:txBody>
      </p:sp>
      <p:sp>
        <p:nvSpPr>
          <p:cNvPr id="13" name="Rectangle 12">
            <a:extLst>
              <a:ext uri="{FF2B5EF4-FFF2-40B4-BE49-F238E27FC236}">
                <a16:creationId xmlns:a16="http://schemas.microsoft.com/office/drawing/2014/main" id="{42E22E6E-14DF-9C46-8E83-22B7533977B8}"/>
              </a:ext>
            </a:extLst>
          </p:cNvPr>
          <p:cNvSpPr/>
          <p:nvPr/>
        </p:nvSpPr>
        <p:spPr>
          <a:xfrm>
            <a:off x="940562" y="4447887"/>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V4</a:t>
            </a:r>
          </a:p>
        </p:txBody>
      </p:sp>
      <p:sp>
        <p:nvSpPr>
          <p:cNvPr id="14" name="Rectangle 13">
            <a:extLst>
              <a:ext uri="{FF2B5EF4-FFF2-40B4-BE49-F238E27FC236}">
                <a16:creationId xmlns:a16="http://schemas.microsoft.com/office/drawing/2014/main" id="{9219F6E5-2A33-E743-BA30-C20AF3D027BB}"/>
              </a:ext>
            </a:extLst>
          </p:cNvPr>
          <p:cNvSpPr/>
          <p:nvPr/>
        </p:nvSpPr>
        <p:spPr>
          <a:xfrm>
            <a:off x="940562" y="4998915"/>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V5</a:t>
            </a:r>
          </a:p>
        </p:txBody>
      </p:sp>
      <p:sp>
        <p:nvSpPr>
          <p:cNvPr id="2" name="Rectangle 1">
            <a:extLst>
              <a:ext uri="{FF2B5EF4-FFF2-40B4-BE49-F238E27FC236}">
                <a16:creationId xmlns:a16="http://schemas.microsoft.com/office/drawing/2014/main" id="{8C2200E2-F0D8-B346-B856-4FD2579A6628}"/>
              </a:ext>
            </a:extLst>
          </p:cNvPr>
          <p:cNvSpPr/>
          <p:nvPr/>
        </p:nvSpPr>
        <p:spPr>
          <a:xfrm>
            <a:off x="9298983" y="6345300"/>
            <a:ext cx="2893017" cy="51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ysClr val="windowText" lastClr="000000"/>
                </a:solidFill>
              </a:rPr>
              <a:t>See </a:t>
            </a:r>
            <a:r>
              <a:rPr lang="en-US" dirty="0">
                <a:solidFill>
                  <a:sysClr val="windowText" lastClr="000000"/>
                </a:solidFill>
                <a:hlinkClick r:id="rId3"/>
              </a:rPr>
              <a:t>Beck &amp; Jackson, 2020</a:t>
            </a:r>
            <a:endParaRPr lang="en-US" dirty="0">
              <a:solidFill>
                <a:sysClr val="windowText" lastClr="000000"/>
              </a:solidFill>
            </a:endParaRPr>
          </a:p>
        </p:txBody>
      </p:sp>
      <p:sp>
        <p:nvSpPr>
          <p:cNvPr id="19" name="Rectangle 18">
            <a:extLst>
              <a:ext uri="{FF2B5EF4-FFF2-40B4-BE49-F238E27FC236}">
                <a16:creationId xmlns:a16="http://schemas.microsoft.com/office/drawing/2014/main" id="{AECE12C0-84C8-F94C-B3EF-18922D4FE86E}"/>
              </a:ext>
            </a:extLst>
          </p:cNvPr>
          <p:cNvSpPr/>
          <p:nvPr/>
        </p:nvSpPr>
        <p:spPr>
          <a:xfrm>
            <a:off x="2158139" y="313081"/>
            <a:ext cx="7875722"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Bi/Multivariate: Correlations and (Basic) Structural Models</a:t>
            </a:r>
          </a:p>
        </p:txBody>
      </p:sp>
      <p:sp>
        <p:nvSpPr>
          <p:cNvPr id="20" name="Rectangle 19">
            <a:extLst>
              <a:ext uri="{FF2B5EF4-FFF2-40B4-BE49-F238E27FC236}">
                <a16:creationId xmlns:a16="http://schemas.microsoft.com/office/drawing/2014/main" id="{F9B6F25C-2A38-3E48-AE53-AA192BE3BE6F}"/>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3" name="Rectangle 2">
            <a:extLst>
              <a:ext uri="{FF2B5EF4-FFF2-40B4-BE49-F238E27FC236}">
                <a16:creationId xmlns:a16="http://schemas.microsoft.com/office/drawing/2014/main" id="{1B5E1342-50FB-484E-9F1A-DB8F1FEF121E}"/>
              </a:ext>
            </a:extLst>
          </p:cNvPr>
          <p:cNvSpPr/>
          <p:nvPr/>
        </p:nvSpPr>
        <p:spPr>
          <a:xfrm>
            <a:off x="5551532" y="1834516"/>
            <a:ext cx="6165569" cy="117162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Factor Analysis</a:t>
            </a:r>
          </a:p>
          <a:p>
            <a:pPr algn="ctr"/>
            <a:r>
              <a:rPr lang="en-US" sz="2400" b="1" dirty="0">
                <a:solidFill>
                  <a:schemeClr val="tx1"/>
                </a:solidFill>
              </a:rPr>
              <a:t>Dynamic Factor Analysis</a:t>
            </a:r>
          </a:p>
          <a:p>
            <a:pPr algn="ctr"/>
            <a:r>
              <a:rPr lang="en-US" sz="2400" dirty="0">
                <a:solidFill>
                  <a:schemeClr val="tx1"/>
                </a:solidFill>
                <a:latin typeface="Courier" pitchFamily="2" charset="0"/>
              </a:rPr>
              <a:t>psych::</a:t>
            </a:r>
            <a:r>
              <a:rPr lang="en-US" sz="2400" dirty="0" err="1">
                <a:solidFill>
                  <a:schemeClr val="tx1"/>
                </a:solidFill>
                <a:latin typeface="Courier" pitchFamily="2" charset="0"/>
              </a:rPr>
              <a:t>fa.parallel</a:t>
            </a:r>
            <a:r>
              <a:rPr lang="en-US" sz="2400" dirty="0">
                <a:solidFill>
                  <a:schemeClr val="tx1"/>
                </a:solidFill>
                <a:latin typeface="Courier" pitchFamily="2" charset="0"/>
              </a:rPr>
              <a:t>()</a:t>
            </a:r>
            <a:r>
              <a:rPr lang="en-US" sz="2400" dirty="0">
                <a:solidFill>
                  <a:schemeClr val="tx1"/>
                </a:solidFill>
              </a:rPr>
              <a:t>, </a:t>
            </a:r>
            <a:r>
              <a:rPr lang="en-US" sz="2400" dirty="0">
                <a:solidFill>
                  <a:schemeClr val="tx1"/>
                </a:solidFill>
                <a:latin typeface="Courier" pitchFamily="2" charset="0"/>
              </a:rPr>
              <a:t>psych::fa()</a:t>
            </a:r>
          </a:p>
        </p:txBody>
      </p:sp>
      <p:sp>
        <p:nvSpPr>
          <p:cNvPr id="21" name="Rectangle 20">
            <a:extLst>
              <a:ext uri="{FF2B5EF4-FFF2-40B4-BE49-F238E27FC236}">
                <a16:creationId xmlns:a16="http://schemas.microsoft.com/office/drawing/2014/main" id="{487129BD-C4EB-3A4E-BC1E-474862F428B1}"/>
              </a:ext>
            </a:extLst>
          </p:cNvPr>
          <p:cNvSpPr/>
          <p:nvPr/>
        </p:nvSpPr>
        <p:spPr>
          <a:xfrm>
            <a:off x="5551532" y="3200400"/>
            <a:ext cx="6165568" cy="117162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Principle Components Analysis</a:t>
            </a:r>
          </a:p>
          <a:p>
            <a:pPr algn="ctr"/>
            <a:r>
              <a:rPr lang="en-US" sz="2400" dirty="0">
                <a:solidFill>
                  <a:schemeClr val="tx1"/>
                </a:solidFill>
                <a:latin typeface="Courier" pitchFamily="2" charset="0"/>
              </a:rPr>
              <a:t>psych::</a:t>
            </a:r>
            <a:r>
              <a:rPr lang="en-US" sz="2400" dirty="0" err="1">
                <a:solidFill>
                  <a:schemeClr val="tx1"/>
                </a:solidFill>
                <a:latin typeface="Courier" pitchFamily="2" charset="0"/>
              </a:rPr>
              <a:t>fa.parallel</a:t>
            </a:r>
            <a:r>
              <a:rPr lang="en-US" sz="2400" dirty="0">
                <a:solidFill>
                  <a:schemeClr val="tx1"/>
                </a:solidFill>
                <a:latin typeface="Courier" pitchFamily="2" charset="0"/>
              </a:rPr>
              <a:t>()</a:t>
            </a:r>
            <a:r>
              <a:rPr lang="en-US" sz="2400" dirty="0">
                <a:solidFill>
                  <a:schemeClr val="tx1"/>
                </a:solidFill>
              </a:rPr>
              <a:t>, </a:t>
            </a:r>
            <a:r>
              <a:rPr lang="en-US" sz="2400" dirty="0">
                <a:solidFill>
                  <a:schemeClr val="tx1"/>
                </a:solidFill>
                <a:latin typeface="Courier" pitchFamily="2" charset="0"/>
              </a:rPr>
              <a:t>psych::</a:t>
            </a:r>
            <a:r>
              <a:rPr lang="en-US" sz="2400" dirty="0" err="1">
                <a:solidFill>
                  <a:schemeClr val="tx1"/>
                </a:solidFill>
                <a:latin typeface="Courier" pitchFamily="2" charset="0"/>
              </a:rPr>
              <a:t>pca</a:t>
            </a:r>
            <a:r>
              <a:rPr lang="en-US" sz="2400" dirty="0">
                <a:solidFill>
                  <a:schemeClr val="tx1"/>
                </a:solidFill>
                <a:latin typeface="Courier" pitchFamily="2" charset="0"/>
              </a:rPr>
              <a:t>()</a:t>
            </a:r>
          </a:p>
        </p:txBody>
      </p:sp>
      <p:sp>
        <p:nvSpPr>
          <p:cNvPr id="22" name="Rectangle 21">
            <a:extLst>
              <a:ext uri="{FF2B5EF4-FFF2-40B4-BE49-F238E27FC236}">
                <a16:creationId xmlns:a16="http://schemas.microsoft.com/office/drawing/2014/main" id="{B7747E6F-A3BC-804C-9306-CF0219C84102}"/>
              </a:ext>
            </a:extLst>
          </p:cNvPr>
          <p:cNvSpPr/>
          <p:nvPr/>
        </p:nvSpPr>
        <p:spPr>
          <a:xfrm>
            <a:off x="5551532" y="4574305"/>
            <a:ext cx="6165568" cy="117162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Other clustering techniques</a:t>
            </a:r>
          </a:p>
        </p:txBody>
      </p:sp>
    </p:spTree>
    <p:extLst>
      <p:ext uri="{BB962C8B-B14F-4D97-AF65-F5344CB8AC3E}">
        <p14:creationId xmlns:p14="http://schemas.microsoft.com/office/powerpoint/2010/main" val="381171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3" grpId="0" animBg="1"/>
      <p:bldP spid="21" grpId="0" animBg="1"/>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A1C29AD-7F3A-0346-8080-469D002C0F30}"/>
              </a:ext>
            </a:extLst>
          </p:cNvPr>
          <p:cNvGraphicFramePr>
            <a:graphicFrameLocks noGrp="1"/>
          </p:cNvGraphicFramePr>
          <p:nvPr/>
        </p:nvGraphicFramePr>
        <p:xfrm>
          <a:off x="1408533" y="2706209"/>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dirty="0">
                          <a:solidFill>
                            <a:srgbClr val="000000"/>
                          </a:solidFill>
                          <a:effectLst/>
                          <a:latin typeface="Calibri" panose="020F0502020204030204" pitchFamily="34" charset="0"/>
                        </a:rPr>
                        <a:t>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5" name="Rectangle 4">
            <a:extLst>
              <a:ext uri="{FF2B5EF4-FFF2-40B4-BE49-F238E27FC236}">
                <a16:creationId xmlns:a16="http://schemas.microsoft.com/office/drawing/2014/main" id="{FCC91D02-21D3-6A41-9AAF-939611D19D0E}"/>
              </a:ext>
            </a:extLst>
          </p:cNvPr>
          <p:cNvSpPr/>
          <p:nvPr/>
        </p:nvSpPr>
        <p:spPr>
          <a:xfrm>
            <a:off x="1490689" y="2003236"/>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V1</a:t>
            </a:r>
          </a:p>
        </p:txBody>
      </p:sp>
      <p:sp>
        <p:nvSpPr>
          <p:cNvPr id="6" name="Rectangle 5">
            <a:extLst>
              <a:ext uri="{FF2B5EF4-FFF2-40B4-BE49-F238E27FC236}">
                <a16:creationId xmlns:a16="http://schemas.microsoft.com/office/drawing/2014/main" id="{099C2200-803B-5B47-908D-8ABFA80367C9}"/>
              </a:ext>
            </a:extLst>
          </p:cNvPr>
          <p:cNvSpPr/>
          <p:nvPr/>
        </p:nvSpPr>
        <p:spPr>
          <a:xfrm>
            <a:off x="3631063" y="2003236"/>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V4</a:t>
            </a:r>
          </a:p>
        </p:txBody>
      </p:sp>
      <p:sp>
        <p:nvSpPr>
          <p:cNvPr id="7" name="Rectangle 6">
            <a:extLst>
              <a:ext uri="{FF2B5EF4-FFF2-40B4-BE49-F238E27FC236}">
                <a16:creationId xmlns:a16="http://schemas.microsoft.com/office/drawing/2014/main" id="{F1599287-366A-214F-AE6C-E0546CA2988A}"/>
              </a:ext>
            </a:extLst>
          </p:cNvPr>
          <p:cNvSpPr/>
          <p:nvPr/>
        </p:nvSpPr>
        <p:spPr>
          <a:xfrm>
            <a:off x="2917605" y="2003236"/>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V3</a:t>
            </a:r>
          </a:p>
        </p:txBody>
      </p:sp>
      <p:sp>
        <p:nvSpPr>
          <p:cNvPr id="8" name="Rectangle 7">
            <a:extLst>
              <a:ext uri="{FF2B5EF4-FFF2-40B4-BE49-F238E27FC236}">
                <a16:creationId xmlns:a16="http://schemas.microsoft.com/office/drawing/2014/main" id="{642B67AC-98D9-5249-ACD8-FCE8CF4836D0}"/>
              </a:ext>
            </a:extLst>
          </p:cNvPr>
          <p:cNvSpPr/>
          <p:nvPr/>
        </p:nvSpPr>
        <p:spPr>
          <a:xfrm>
            <a:off x="2204147" y="2003236"/>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V2</a:t>
            </a:r>
          </a:p>
        </p:txBody>
      </p:sp>
      <p:sp>
        <p:nvSpPr>
          <p:cNvPr id="9" name="Rectangle 8">
            <a:extLst>
              <a:ext uri="{FF2B5EF4-FFF2-40B4-BE49-F238E27FC236}">
                <a16:creationId xmlns:a16="http://schemas.microsoft.com/office/drawing/2014/main" id="{66E8FA2B-CFD4-3D4D-A567-97CD91D675AB}"/>
              </a:ext>
            </a:extLst>
          </p:cNvPr>
          <p:cNvSpPr/>
          <p:nvPr/>
        </p:nvSpPr>
        <p:spPr>
          <a:xfrm>
            <a:off x="4344520" y="2003236"/>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V5</a:t>
            </a:r>
          </a:p>
        </p:txBody>
      </p:sp>
      <p:sp>
        <p:nvSpPr>
          <p:cNvPr id="10" name="Rectangle 9">
            <a:extLst>
              <a:ext uri="{FF2B5EF4-FFF2-40B4-BE49-F238E27FC236}">
                <a16:creationId xmlns:a16="http://schemas.microsoft.com/office/drawing/2014/main" id="{A323D878-1CED-0F43-9DE2-FEACDBACD3C0}"/>
              </a:ext>
            </a:extLst>
          </p:cNvPr>
          <p:cNvSpPr/>
          <p:nvPr/>
        </p:nvSpPr>
        <p:spPr>
          <a:xfrm>
            <a:off x="940562" y="2794800"/>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V1</a:t>
            </a:r>
          </a:p>
        </p:txBody>
      </p:sp>
      <p:sp>
        <p:nvSpPr>
          <p:cNvPr id="11" name="Rectangle 10">
            <a:extLst>
              <a:ext uri="{FF2B5EF4-FFF2-40B4-BE49-F238E27FC236}">
                <a16:creationId xmlns:a16="http://schemas.microsoft.com/office/drawing/2014/main" id="{C825FF50-34E6-EE47-B575-CDCFA83A5831}"/>
              </a:ext>
            </a:extLst>
          </p:cNvPr>
          <p:cNvSpPr/>
          <p:nvPr/>
        </p:nvSpPr>
        <p:spPr>
          <a:xfrm>
            <a:off x="940562" y="3345829"/>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V2</a:t>
            </a:r>
          </a:p>
        </p:txBody>
      </p:sp>
      <p:sp>
        <p:nvSpPr>
          <p:cNvPr id="12" name="Rectangle 11">
            <a:extLst>
              <a:ext uri="{FF2B5EF4-FFF2-40B4-BE49-F238E27FC236}">
                <a16:creationId xmlns:a16="http://schemas.microsoft.com/office/drawing/2014/main" id="{98D04893-73C4-A94E-AB14-A8F782DC8CC2}"/>
              </a:ext>
            </a:extLst>
          </p:cNvPr>
          <p:cNvSpPr/>
          <p:nvPr/>
        </p:nvSpPr>
        <p:spPr>
          <a:xfrm>
            <a:off x="940562" y="3896858"/>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V3</a:t>
            </a:r>
          </a:p>
        </p:txBody>
      </p:sp>
      <p:sp>
        <p:nvSpPr>
          <p:cNvPr id="13" name="Rectangle 12">
            <a:extLst>
              <a:ext uri="{FF2B5EF4-FFF2-40B4-BE49-F238E27FC236}">
                <a16:creationId xmlns:a16="http://schemas.microsoft.com/office/drawing/2014/main" id="{42E22E6E-14DF-9C46-8E83-22B7533977B8}"/>
              </a:ext>
            </a:extLst>
          </p:cNvPr>
          <p:cNvSpPr/>
          <p:nvPr/>
        </p:nvSpPr>
        <p:spPr>
          <a:xfrm>
            <a:off x="940562" y="4447887"/>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V4</a:t>
            </a:r>
          </a:p>
        </p:txBody>
      </p:sp>
      <p:sp>
        <p:nvSpPr>
          <p:cNvPr id="14" name="Rectangle 13">
            <a:extLst>
              <a:ext uri="{FF2B5EF4-FFF2-40B4-BE49-F238E27FC236}">
                <a16:creationId xmlns:a16="http://schemas.microsoft.com/office/drawing/2014/main" id="{9219F6E5-2A33-E743-BA30-C20AF3D027BB}"/>
              </a:ext>
            </a:extLst>
          </p:cNvPr>
          <p:cNvSpPr/>
          <p:nvPr/>
        </p:nvSpPr>
        <p:spPr>
          <a:xfrm>
            <a:off x="940562" y="4998915"/>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V5</a:t>
            </a:r>
          </a:p>
        </p:txBody>
      </p:sp>
      <p:pic>
        <p:nvPicPr>
          <p:cNvPr id="15" name="Content Placeholder 4">
            <a:extLst>
              <a:ext uri="{FF2B5EF4-FFF2-40B4-BE49-F238E27FC236}">
                <a16:creationId xmlns:a16="http://schemas.microsoft.com/office/drawing/2014/main" id="{314751CF-97C4-2649-AF86-F94CC724ED24}"/>
              </a:ext>
            </a:extLst>
          </p:cNvPr>
          <p:cNvPicPr>
            <a:picLocks noChangeAspect="1"/>
          </p:cNvPicPr>
          <p:nvPr/>
        </p:nvPicPr>
        <p:blipFill>
          <a:blip r:embed="rId3"/>
          <a:stretch>
            <a:fillRect/>
          </a:stretch>
        </p:blipFill>
        <p:spPr>
          <a:xfrm>
            <a:off x="6663461" y="1686818"/>
            <a:ext cx="4346654" cy="4078135"/>
          </a:xfrm>
          <a:prstGeom prst="rect">
            <a:avLst/>
          </a:prstGeom>
        </p:spPr>
      </p:pic>
      <p:sp>
        <p:nvSpPr>
          <p:cNvPr id="2" name="Rectangle 1">
            <a:extLst>
              <a:ext uri="{FF2B5EF4-FFF2-40B4-BE49-F238E27FC236}">
                <a16:creationId xmlns:a16="http://schemas.microsoft.com/office/drawing/2014/main" id="{8C2200E2-F0D8-B346-B856-4FD2579A6628}"/>
              </a:ext>
            </a:extLst>
          </p:cNvPr>
          <p:cNvSpPr/>
          <p:nvPr/>
        </p:nvSpPr>
        <p:spPr>
          <a:xfrm>
            <a:off x="10523838" y="5985653"/>
            <a:ext cx="1668162" cy="958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ysClr val="windowText" lastClr="000000"/>
                </a:solidFill>
              </a:rPr>
              <a:t>See Beck &amp; Jackson, 2020</a:t>
            </a:r>
          </a:p>
        </p:txBody>
      </p:sp>
      <p:sp>
        <p:nvSpPr>
          <p:cNvPr id="19" name="Rectangle 18">
            <a:extLst>
              <a:ext uri="{FF2B5EF4-FFF2-40B4-BE49-F238E27FC236}">
                <a16:creationId xmlns:a16="http://schemas.microsoft.com/office/drawing/2014/main" id="{AECE12C0-84C8-F94C-B3EF-18922D4FE86E}"/>
              </a:ext>
            </a:extLst>
          </p:cNvPr>
          <p:cNvSpPr/>
          <p:nvPr/>
        </p:nvSpPr>
        <p:spPr>
          <a:xfrm>
            <a:off x="2158139" y="313081"/>
            <a:ext cx="7875722"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Bi/Multivariate: Correlations and (Basic) Structural Models</a:t>
            </a:r>
          </a:p>
        </p:txBody>
      </p:sp>
      <p:sp>
        <p:nvSpPr>
          <p:cNvPr id="20" name="Rectangle 19">
            <a:extLst>
              <a:ext uri="{FF2B5EF4-FFF2-40B4-BE49-F238E27FC236}">
                <a16:creationId xmlns:a16="http://schemas.microsoft.com/office/drawing/2014/main" id="{F9B6F25C-2A38-3E48-AE53-AA192BE3BE6F}"/>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Tree>
    <p:extLst>
      <p:ext uri="{BB962C8B-B14F-4D97-AF65-F5344CB8AC3E}">
        <p14:creationId xmlns:p14="http://schemas.microsoft.com/office/powerpoint/2010/main" val="642971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hart&#10;&#10;Description automatically generated">
            <a:extLst>
              <a:ext uri="{FF2B5EF4-FFF2-40B4-BE49-F238E27FC236}">
                <a16:creationId xmlns:a16="http://schemas.microsoft.com/office/drawing/2014/main" id="{F4EF80AB-65FC-D641-9427-CADD80A7E62C}"/>
              </a:ext>
            </a:extLst>
          </p:cNvPr>
          <p:cNvPicPr>
            <a:picLocks noChangeAspect="1"/>
          </p:cNvPicPr>
          <p:nvPr/>
        </p:nvPicPr>
        <p:blipFill>
          <a:blip r:embed="rId3"/>
          <a:stretch>
            <a:fillRect/>
          </a:stretch>
        </p:blipFill>
        <p:spPr>
          <a:xfrm>
            <a:off x="1839979" y="1087806"/>
            <a:ext cx="8243135" cy="5770194"/>
          </a:xfrm>
          <a:prstGeom prst="rect">
            <a:avLst/>
          </a:prstGeom>
        </p:spPr>
      </p:pic>
      <p:sp>
        <p:nvSpPr>
          <p:cNvPr id="2" name="Rectangle 1">
            <a:extLst>
              <a:ext uri="{FF2B5EF4-FFF2-40B4-BE49-F238E27FC236}">
                <a16:creationId xmlns:a16="http://schemas.microsoft.com/office/drawing/2014/main" id="{429D87CB-CCD1-A443-A230-2376C719D485}"/>
              </a:ext>
            </a:extLst>
          </p:cNvPr>
          <p:cNvSpPr/>
          <p:nvPr/>
        </p:nvSpPr>
        <p:spPr>
          <a:xfrm>
            <a:off x="2286000" y="1087806"/>
            <a:ext cx="7265773" cy="4744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0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7BE456-A8AC-B44B-A194-96DA6B5D2CC6}"/>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Spectral Analysis: Diurnal Cycles and more</a:t>
            </a:r>
          </a:p>
        </p:txBody>
      </p:sp>
      <p:sp>
        <p:nvSpPr>
          <p:cNvPr id="3" name="Rectangle 2">
            <a:extLst>
              <a:ext uri="{FF2B5EF4-FFF2-40B4-BE49-F238E27FC236}">
                <a16:creationId xmlns:a16="http://schemas.microsoft.com/office/drawing/2014/main" id="{B17DA7FD-0914-6444-B8A0-C2ED5C9B4203}"/>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Tree>
    <p:extLst>
      <p:ext uri="{BB962C8B-B14F-4D97-AF65-F5344CB8AC3E}">
        <p14:creationId xmlns:p14="http://schemas.microsoft.com/office/powerpoint/2010/main" val="3342218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92299-2EEB-464F-84A8-7FB25662DBC2}"/>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Cross-Lagged VAR, GIMME, and EGA</a:t>
            </a:r>
          </a:p>
        </p:txBody>
      </p:sp>
      <p:graphicFrame>
        <p:nvGraphicFramePr>
          <p:cNvPr id="4" name="Table 3">
            <a:extLst>
              <a:ext uri="{FF2B5EF4-FFF2-40B4-BE49-F238E27FC236}">
                <a16:creationId xmlns:a16="http://schemas.microsoft.com/office/drawing/2014/main" id="{9A1C29AD-7F3A-0346-8080-469D002C0F30}"/>
              </a:ext>
            </a:extLst>
          </p:cNvPr>
          <p:cNvGraphicFramePr>
            <a:graphicFrameLocks noGrp="1"/>
          </p:cNvGraphicFramePr>
          <p:nvPr/>
        </p:nvGraphicFramePr>
        <p:xfrm>
          <a:off x="1408533" y="2706209"/>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dirty="0">
                          <a:solidFill>
                            <a:srgbClr val="000000"/>
                          </a:solidFill>
                          <a:effectLst/>
                          <a:latin typeface="Calibri" panose="020F0502020204030204" pitchFamily="34" charset="0"/>
                        </a:rPr>
                        <a:t>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5" name="Rectangle 4">
            <a:extLst>
              <a:ext uri="{FF2B5EF4-FFF2-40B4-BE49-F238E27FC236}">
                <a16:creationId xmlns:a16="http://schemas.microsoft.com/office/drawing/2014/main" id="{FCC91D02-21D3-6A41-9AAF-939611D19D0E}"/>
              </a:ext>
            </a:extLst>
          </p:cNvPr>
          <p:cNvSpPr/>
          <p:nvPr/>
        </p:nvSpPr>
        <p:spPr>
          <a:xfrm>
            <a:off x="1490689" y="2003236"/>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V1</a:t>
            </a:r>
          </a:p>
        </p:txBody>
      </p:sp>
      <p:sp>
        <p:nvSpPr>
          <p:cNvPr id="6" name="Rectangle 5">
            <a:extLst>
              <a:ext uri="{FF2B5EF4-FFF2-40B4-BE49-F238E27FC236}">
                <a16:creationId xmlns:a16="http://schemas.microsoft.com/office/drawing/2014/main" id="{099C2200-803B-5B47-908D-8ABFA80367C9}"/>
              </a:ext>
            </a:extLst>
          </p:cNvPr>
          <p:cNvSpPr/>
          <p:nvPr/>
        </p:nvSpPr>
        <p:spPr>
          <a:xfrm>
            <a:off x="3631063" y="2003236"/>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V4</a:t>
            </a:r>
          </a:p>
        </p:txBody>
      </p:sp>
      <p:sp>
        <p:nvSpPr>
          <p:cNvPr id="7" name="Rectangle 6">
            <a:extLst>
              <a:ext uri="{FF2B5EF4-FFF2-40B4-BE49-F238E27FC236}">
                <a16:creationId xmlns:a16="http://schemas.microsoft.com/office/drawing/2014/main" id="{F1599287-366A-214F-AE6C-E0546CA2988A}"/>
              </a:ext>
            </a:extLst>
          </p:cNvPr>
          <p:cNvSpPr/>
          <p:nvPr/>
        </p:nvSpPr>
        <p:spPr>
          <a:xfrm>
            <a:off x="2917605" y="2003236"/>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V3</a:t>
            </a:r>
          </a:p>
        </p:txBody>
      </p:sp>
      <p:sp>
        <p:nvSpPr>
          <p:cNvPr id="8" name="Rectangle 7">
            <a:extLst>
              <a:ext uri="{FF2B5EF4-FFF2-40B4-BE49-F238E27FC236}">
                <a16:creationId xmlns:a16="http://schemas.microsoft.com/office/drawing/2014/main" id="{642B67AC-98D9-5249-ACD8-FCE8CF4836D0}"/>
              </a:ext>
            </a:extLst>
          </p:cNvPr>
          <p:cNvSpPr/>
          <p:nvPr/>
        </p:nvSpPr>
        <p:spPr>
          <a:xfrm>
            <a:off x="2204147" y="2003236"/>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V2</a:t>
            </a:r>
          </a:p>
        </p:txBody>
      </p:sp>
      <p:sp>
        <p:nvSpPr>
          <p:cNvPr id="9" name="Rectangle 8">
            <a:extLst>
              <a:ext uri="{FF2B5EF4-FFF2-40B4-BE49-F238E27FC236}">
                <a16:creationId xmlns:a16="http://schemas.microsoft.com/office/drawing/2014/main" id="{66E8FA2B-CFD4-3D4D-A567-97CD91D675AB}"/>
              </a:ext>
            </a:extLst>
          </p:cNvPr>
          <p:cNvSpPr/>
          <p:nvPr/>
        </p:nvSpPr>
        <p:spPr>
          <a:xfrm>
            <a:off x="4344520" y="2003236"/>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V5</a:t>
            </a:r>
          </a:p>
        </p:txBody>
      </p:sp>
      <p:sp>
        <p:nvSpPr>
          <p:cNvPr id="10" name="Rectangle 9">
            <a:extLst>
              <a:ext uri="{FF2B5EF4-FFF2-40B4-BE49-F238E27FC236}">
                <a16:creationId xmlns:a16="http://schemas.microsoft.com/office/drawing/2014/main" id="{A323D878-1CED-0F43-9DE2-FEACDBACD3C0}"/>
              </a:ext>
            </a:extLst>
          </p:cNvPr>
          <p:cNvSpPr/>
          <p:nvPr/>
        </p:nvSpPr>
        <p:spPr>
          <a:xfrm>
            <a:off x="940562" y="2794800"/>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V1</a:t>
            </a:r>
          </a:p>
        </p:txBody>
      </p:sp>
      <p:sp>
        <p:nvSpPr>
          <p:cNvPr id="11" name="Rectangle 10">
            <a:extLst>
              <a:ext uri="{FF2B5EF4-FFF2-40B4-BE49-F238E27FC236}">
                <a16:creationId xmlns:a16="http://schemas.microsoft.com/office/drawing/2014/main" id="{C825FF50-34E6-EE47-B575-CDCFA83A5831}"/>
              </a:ext>
            </a:extLst>
          </p:cNvPr>
          <p:cNvSpPr/>
          <p:nvPr/>
        </p:nvSpPr>
        <p:spPr>
          <a:xfrm>
            <a:off x="940562" y="3345829"/>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V2</a:t>
            </a:r>
          </a:p>
        </p:txBody>
      </p:sp>
      <p:sp>
        <p:nvSpPr>
          <p:cNvPr id="12" name="Rectangle 11">
            <a:extLst>
              <a:ext uri="{FF2B5EF4-FFF2-40B4-BE49-F238E27FC236}">
                <a16:creationId xmlns:a16="http://schemas.microsoft.com/office/drawing/2014/main" id="{98D04893-73C4-A94E-AB14-A8F782DC8CC2}"/>
              </a:ext>
            </a:extLst>
          </p:cNvPr>
          <p:cNvSpPr/>
          <p:nvPr/>
        </p:nvSpPr>
        <p:spPr>
          <a:xfrm>
            <a:off x="940562" y="3896858"/>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V3</a:t>
            </a:r>
          </a:p>
        </p:txBody>
      </p:sp>
      <p:sp>
        <p:nvSpPr>
          <p:cNvPr id="13" name="Rectangle 12">
            <a:extLst>
              <a:ext uri="{FF2B5EF4-FFF2-40B4-BE49-F238E27FC236}">
                <a16:creationId xmlns:a16="http://schemas.microsoft.com/office/drawing/2014/main" id="{42E22E6E-14DF-9C46-8E83-22B7533977B8}"/>
              </a:ext>
            </a:extLst>
          </p:cNvPr>
          <p:cNvSpPr/>
          <p:nvPr/>
        </p:nvSpPr>
        <p:spPr>
          <a:xfrm>
            <a:off x="940562" y="4447887"/>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V4</a:t>
            </a:r>
          </a:p>
        </p:txBody>
      </p:sp>
      <p:sp>
        <p:nvSpPr>
          <p:cNvPr id="14" name="Rectangle 13">
            <a:extLst>
              <a:ext uri="{FF2B5EF4-FFF2-40B4-BE49-F238E27FC236}">
                <a16:creationId xmlns:a16="http://schemas.microsoft.com/office/drawing/2014/main" id="{9219F6E5-2A33-E743-BA30-C20AF3D027BB}"/>
              </a:ext>
            </a:extLst>
          </p:cNvPr>
          <p:cNvSpPr/>
          <p:nvPr/>
        </p:nvSpPr>
        <p:spPr>
          <a:xfrm>
            <a:off x="940562" y="4998915"/>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V5</a:t>
            </a:r>
          </a:p>
        </p:txBody>
      </p:sp>
      <p:pic>
        <p:nvPicPr>
          <p:cNvPr id="15" name="Content Placeholder 4">
            <a:extLst>
              <a:ext uri="{FF2B5EF4-FFF2-40B4-BE49-F238E27FC236}">
                <a16:creationId xmlns:a16="http://schemas.microsoft.com/office/drawing/2014/main" id="{314751CF-97C4-2649-AF86-F94CC724ED24}"/>
              </a:ext>
            </a:extLst>
          </p:cNvPr>
          <p:cNvPicPr>
            <a:picLocks noChangeAspect="1"/>
          </p:cNvPicPr>
          <p:nvPr/>
        </p:nvPicPr>
        <p:blipFill>
          <a:blip r:embed="rId3"/>
          <a:stretch>
            <a:fillRect/>
          </a:stretch>
        </p:blipFill>
        <p:spPr>
          <a:xfrm>
            <a:off x="6663461" y="1686818"/>
            <a:ext cx="4346654" cy="4078135"/>
          </a:xfrm>
          <a:prstGeom prst="rect">
            <a:avLst/>
          </a:prstGeom>
        </p:spPr>
      </p:pic>
      <p:sp>
        <p:nvSpPr>
          <p:cNvPr id="20" name="Rectangle 19">
            <a:extLst>
              <a:ext uri="{FF2B5EF4-FFF2-40B4-BE49-F238E27FC236}">
                <a16:creationId xmlns:a16="http://schemas.microsoft.com/office/drawing/2014/main" id="{F9B6F25C-2A38-3E48-AE53-AA192BE3BE6F}"/>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Tree>
    <p:extLst>
      <p:ext uri="{BB962C8B-B14F-4D97-AF65-F5344CB8AC3E}">
        <p14:creationId xmlns:p14="http://schemas.microsoft.com/office/powerpoint/2010/main" val="4027767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9D40E0-C565-D64D-AFE1-C8C3B1ADD510}"/>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Cross-Lagged VAR, GIMME, and EGA</a:t>
            </a:r>
          </a:p>
        </p:txBody>
      </p:sp>
      <p:graphicFrame>
        <p:nvGraphicFramePr>
          <p:cNvPr id="4" name="Table 3">
            <a:extLst>
              <a:ext uri="{FF2B5EF4-FFF2-40B4-BE49-F238E27FC236}">
                <a16:creationId xmlns:a16="http://schemas.microsoft.com/office/drawing/2014/main" id="{9A1C29AD-7F3A-0346-8080-469D002C0F30}"/>
              </a:ext>
            </a:extLst>
          </p:cNvPr>
          <p:cNvGraphicFramePr>
            <a:graphicFrameLocks noGrp="1"/>
          </p:cNvGraphicFramePr>
          <p:nvPr/>
        </p:nvGraphicFramePr>
        <p:xfrm>
          <a:off x="1408533" y="2434480"/>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r>
                        <a:rPr lang="en-US" sz="1600" b="1" i="0" u="none" strike="noStrike" dirty="0">
                          <a:solidFill>
                            <a:srgbClr val="000000"/>
                          </a:solidFill>
                          <a:effectLst/>
                          <a:latin typeface="Calibri" panose="020F0502020204030204" pitchFamily="34" charset="0"/>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600" b="1" i="0" u="none" strike="noStrike" kern="1200" dirty="0">
                          <a:solidFill>
                            <a:srgbClr val="000000"/>
                          </a:solidFill>
                          <a:effectLst/>
                          <a:latin typeface="Calibri" panose="020F0502020204030204" pitchFamily="34" charset="0"/>
                          <a:ea typeface="+mn-ea"/>
                          <a:cs typeface="+mn-cs"/>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600" b="1" i="0" u="none" strike="noStrike" kern="1200" dirty="0">
                          <a:solidFill>
                            <a:srgbClr val="000000"/>
                          </a:solidFill>
                          <a:effectLst/>
                          <a:latin typeface="Calibri" panose="020F0502020204030204" pitchFamily="34" charset="0"/>
                          <a:ea typeface="+mn-ea"/>
                          <a:cs typeface="+mn-cs"/>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600" b="1" i="0" u="none" strike="noStrike" kern="1200" dirty="0">
                          <a:solidFill>
                            <a:srgbClr val="000000"/>
                          </a:solidFill>
                          <a:effectLst/>
                          <a:latin typeface="Calibri" panose="020F0502020204030204" pitchFamily="34" charset="0"/>
                          <a:ea typeface="+mn-ea"/>
                          <a:cs typeface="+mn-cs"/>
                        </a:rPr>
                        <a:t>.37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dirty="0">
                          <a:solidFill>
                            <a:srgbClr val="000000"/>
                          </a:solidFill>
                          <a:effectLst/>
                          <a:latin typeface="Calibri" panose="020F0502020204030204" pitchFamily="34" charset="0"/>
                        </a:rPr>
                        <a:t>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600" b="1" i="0" u="none" strike="noStrike" kern="1200" dirty="0">
                          <a:solidFill>
                            <a:srgbClr val="000000"/>
                          </a:solidFill>
                          <a:effectLst/>
                          <a:latin typeface="Calibri" panose="020F0502020204030204" pitchFamily="34" charset="0"/>
                          <a:ea typeface="+mn-ea"/>
                          <a:cs typeface="+mn-cs"/>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i="0" u="none" strike="noStrike" kern="1200" dirty="0">
                          <a:solidFill>
                            <a:srgbClr val="000000"/>
                          </a:solidFill>
                          <a:effectLst/>
                          <a:latin typeface="Calibri" panose="020F0502020204030204" pitchFamily="34" charset="0"/>
                          <a:ea typeface="+mn-ea"/>
                          <a:cs typeface="+mn-cs"/>
                        </a:rPr>
                        <a:t>.33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5" name="Rectangle 4">
            <a:extLst>
              <a:ext uri="{FF2B5EF4-FFF2-40B4-BE49-F238E27FC236}">
                <a16:creationId xmlns:a16="http://schemas.microsoft.com/office/drawing/2014/main" id="{FCC91D02-21D3-6A41-9AAF-939611D19D0E}"/>
              </a:ext>
            </a:extLst>
          </p:cNvPr>
          <p:cNvSpPr/>
          <p:nvPr/>
        </p:nvSpPr>
        <p:spPr>
          <a:xfrm>
            <a:off x="1490689" y="1731507"/>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V1</a:t>
            </a:r>
          </a:p>
        </p:txBody>
      </p:sp>
      <p:sp>
        <p:nvSpPr>
          <p:cNvPr id="6" name="Rectangle 5">
            <a:extLst>
              <a:ext uri="{FF2B5EF4-FFF2-40B4-BE49-F238E27FC236}">
                <a16:creationId xmlns:a16="http://schemas.microsoft.com/office/drawing/2014/main" id="{099C2200-803B-5B47-908D-8ABFA80367C9}"/>
              </a:ext>
            </a:extLst>
          </p:cNvPr>
          <p:cNvSpPr/>
          <p:nvPr/>
        </p:nvSpPr>
        <p:spPr>
          <a:xfrm>
            <a:off x="3631063" y="1731507"/>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V4</a:t>
            </a:r>
          </a:p>
        </p:txBody>
      </p:sp>
      <p:sp>
        <p:nvSpPr>
          <p:cNvPr id="7" name="Rectangle 6">
            <a:extLst>
              <a:ext uri="{FF2B5EF4-FFF2-40B4-BE49-F238E27FC236}">
                <a16:creationId xmlns:a16="http://schemas.microsoft.com/office/drawing/2014/main" id="{F1599287-366A-214F-AE6C-E0546CA2988A}"/>
              </a:ext>
            </a:extLst>
          </p:cNvPr>
          <p:cNvSpPr/>
          <p:nvPr/>
        </p:nvSpPr>
        <p:spPr>
          <a:xfrm>
            <a:off x="2917605" y="1731507"/>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V3</a:t>
            </a:r>
          </a:p>
        </p:txBody>
      </p:sp>
      <p:sp>
        <p:nvSpPr>
          <p:cNvPr id="8" name="Rectangle 7">
            <a:extLst>
              <a:ext uri="{FF2B5EF4-FFF2-40B4-BE49-F238E27FC236}">
                <a16:creationId xmlns:a16="http://schemas.microsoft.com/office/drawing/2014/main" id="{642B67AC-98D9-5249-ACD8-FCE8CF4836D0}"/>
              </a:ext>
            </a:extLst>
          </p:cNvPr>
          <p:cNvSpPr/>
          <p:nvPr/>
        </p:nvSpPr>
        <p:spPr>
          <a:xfrm>
            <a:off x="2204147" y="1731507"/>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V2</a:t>
            </a:r>
          </a:p>
        </p:txBody>
      </p:sp>
      <p:sp>
        <p:nvSpPr>
          <p:cNvPr id="9" name="Rectangle 8">
            <a:extLst>
              <a:ext uri="{FF2B5EF4-FFF2-40B4-BE49-F238E27FC236}">
                <a16:creationId xmlns:a16="http://schemas.microsoft.com/office/drawing/2014/main" id="{66E8FA2B-CFD4-3D4D-A567-97CD91D675AB}"/>
              </a:ext>
            </a:extLst>
          </p:cNvPr>
          <p:cNvSpPr/>
          <p:nvPr/>
        </p:nvSpPr>
        <p:spPr>
          <a:xfrm>
            <a:off x="4344520" y="1731507"/>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V5</a:t>
            </a:r>
          </a:p>
        </p:txBody>
      </p:sp>
      <p:sp>
        <p:nvSpPr>
          <p:cNvPr id="10" name="Rectangle 9">
            <a:extLst>
              <a:ext uri="{FF2B5EF4-FFF2-40B4-BE49-F238E27FC236}">
                <a16:creationId xmlns:a16="http://schemas.microsoft.com/office/drawing/2014/main" id="{A323D878-1CED-0F43-9DE2-FEACDBACD3C0}"/>
              </a:ext>
            </a:extLst>
          </p:cNvPr>
          <p:cNvSpPr/>
          <p:nvPr/>
        </p:nvSpPr>
        <p:spPr>
          <a:xfrm>
            <a:off x="940562" y="2523071"/>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V1</a:t>
            </a:r>
          </a:p>
        </p:txBody>
      </p:sp>
      <p:sp>
        <p:nvSpPr>
          <p:cNvPr id="11" name="Rectangle 10">
            <a:extLst>
              <a:ext uri="{FF2B5EF4-FFF2-40B4-BE49-F238E27FC236}">
                <a16:creationId xmlns:a16="http://schemas.microsoft.com/office/drawing/2014/main" id="{C825FF50-34E6-EE47-B575-CDCFA83A5831}"/>
              </a:ext>
            </a:extLst>
          </p:cNvPr>
          <p:cNvSpPr/>
          <p:nvPr/>
        </p:nvSpPr>
        <p:spPr>
          <a:xfrm>
            <a:off x="940562" y="3074100"/>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V2</a:t>
            </a:r>
          </a:p>
        </p:txBody>
      </p:sp>
      <p:sp>
        <p:nvSpPr>
          <p:cNvPr id="12" name="Rectangle 11">
            <a:extLst>
              <a:ext uri="{FF2B5EF4-FFF2-40B4-BE49-F238E27FC236}">
                <a16:creationId xmlns:a16="http://schemas.microsoft.com/office/drawing/2014/main" id="{98D04893-73C4-A94E-AB14-A8F782DC8CC2}"/>
              </a:ext>
            </a:extLst>
          </p:cNvPr>
          <p:cNvSpPr/>
          <p:nvPr/>
        </p:nvSpPr>
        <p:spPr>
          <a:xfrm>
            <a:off x="940562" y="3625129"/>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V3</a:t>
            </a:r>
          </a:p>
        </p:txBody>
      </p:sp>
      <p:sp>
        <p:nvSpPr>
          <p:cNvPr id="13" name="Rectangle 12">
            <a:extLst>
              <a:ext uri="{FF2B5EF4-FFF2-40B4-BE49-F238E27FC236}">
                <a16:creationId xmlns:a16="http://schemas.microsoft.com/office/drawing/2014/main" id="{42E22E6E-14DF-9C46-8E83-22B7533977B8}"/>
              </a:ext>
            </a:extLst>
          </p:cNvPr>
          <p:cNvSpPr/>
          <p:nvPr/>
        </p:nvSpPr>
        <p:spPr>
          <a:xfrm>
            <a:off x="940562" y="4176158"/>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V4</a:t>
            </a:r>
          </a:p>
        </p:txBody>
      </p:sp>
      <p:sp>
        <p:nvSpPr>
          <p:cNvPr id="14" name="Rectangle 13">
            <a:extLst>
              <a:ext uri="{FF2B5EF4-FFF2-40B4-BE49-F238E27FC236}">
                <a16:creationId xmlns:a16="http://schemas.microsoft.com/office/drawing/2014/main" id="{9219F6E5-2A33-E743-BA30-C20AF3D027BB}"/>
              </a:ext>
            </a:extLst>
          </p:cNvPr>
          <p:cNvSpPr/>
          <p:nvPr/>
        </p:nvSpPr>
        <p:spPr>
          <a:xfrm>
            <a:off x="940562" y="4727186"/>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V5</a:t>
            </a:r>
          </a:p>
        </p:txBody>
      </p:sp>
      <p:pic>
        <p:nvPicPr>
          <p:cNvPr id="16" name="Picture 15">
            <a:extLst>
              <a:ext uri="{FF2B5EF4-FFF2-40B4-BE49-F238E27FC236}">
                <a16:creationId xmlns:a16="http://schemas.microsoft.com/office/drawing/2014/main" id="{4F41B276-C87E-134B-AA4F-5AFF122950A9}"/>
              </a:ext>
            </a:extLst>
          </p:cNvPr>
          <p:cNvPicPr>
            <a:picLocks noChangeAspect="1"/>
          </p:cNvPicPr>
          <p:nvPr/>
        </p:nvPicPr>
        <p:blipFill>
          <a:blip r:embed="rId3"/>
          <a:stretch>
            <a:fillRect/>
          </a:stretch>
        </p:blipFill>
        <p:spPr>
          <a:xfrm>
            <a:off x="6950160" y="1739900"/>
            <a:ext cx="3619500" cy="3378200"/>
          </a:xfrm>
          <a:prstGeom prst="rect">
            <a:avLst/>
          </a:prstGeom>
        </p:spPr>
      </p:pic>
      <p:sp>
        <p:nvSpPr>
          <p:cNvPr id="20" name="Rectangle 19">
            <a:extLst>
              <a:ext uri="{FF2B5EF4-FFF2-40B4-BE49-F238E27FC236}">
                <a16:creationId xmlns:a16="http://schemas.microsoft.com/office/drawing/2014/main" id="{A70ACAD7-95BA-D14F-98F8-1DDA5011CFEA}"/>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Tree>
    <p:extLst>
      <p:ext uri="{BB962C8B-B14F-4D97-AF65-F5344CB8AC3E}">
        <p14:creationId xmlns:p14="http://schemas.microsoft.com/office/powerpoint/2010/main" val="393942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071" y="828992"/>
            <a:ext cx="2216494" cy="206809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455" y="828992"/>
            <a:ext cx="2293316" cy="229331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1741" y="840909"/>
            <a:ext cx="2099360" cy="209936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1789" y="840908"/>
            <a:ext cx="2263571" cy="2263571"/>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8075" y="768354"/>
            <a:ext cx="2244470" cy="2244470"/>
          </a:xfrm>
          <a:prstGeom prst="rect">
            <a:avLst/>
          </a:prstGeom>
        </p:spPr>
      </p:pic>
      <p:pic>
        <p:nvPicPr>
          <p:cNvPr id="4" name="Picture 3"/>
          <p:cNvPicPr>
            <a:picLocks noChangeAspect="1"/>
          </p:cNvPicPr>
          <p:nvPr/>
        </p:nvPicPr>
        <p:blipFill>
          <a:blip r:embed="rId8"/>
          <a:stretch>
            <a:fillRect/>
          </a:stretch>
        </p:blipFill>
        <p:spPr>
          <a:xfrm>
            <a:off x="-149428" y="3608973"/>
            <a:ext cx="3328732" cy="3334172"/>
          </a:xfrm>
          <a:prstGeom prst="rect">
            <a:avLst/>
          </a:prstGeom>
        </p:spPr>
      </p:pic>
      <p:pic>
        <p:nvPicPr>
          <p:cNvPr id="5" name="Picture 4"/>
          <p:cNvPicPr>
            <a:picLocks noChangeAspect="1"/>
          </p:cNvPicPr>
          <p:nvPr/>
        </p:nvPicPr>
        <p:blipFill>
          <a:blip r:embed="rId8">
            <a:duotone>
              <a:schemeClr val="bg2">
                <a:shade val="45000"/>
                <a:satMod val="135000"/>
              </a:schemeClr>
              <a:prstClr val="white"/>
            </a:duotone>
          </a:blip>
          <a:stretch>
            <a:fillRect/>
          </a:stretch>
        </p:blipFill>
        <p:spPr>
          <a:xfrm>
            <a:off x="2275205" y="3608973"/>
            <a:ext cx="3328732" cy="3334172"/>
          </a:xfrm>
          <a:prstGeom prst="rect">
            <a:avLst/>
          </a:prstGeom>
        </p:spPr>
      </p:pic>
      <p:pic>
        <p:nvPicPr>
          <p:cNvPr id="6" name="Picture 5"/>
          <p:cNvPicPr>
            <a:picLocks noChangeAspect="1"/>
          </p:cNvPicPr>
          <p:nvPr/>
        </p:nvPicPr>
        <p:blipFill>
          <a:blip r:embed="rId8"/>
          <a:stretch>
            <a:fillRect/>
          </a:stretch>
        </p:blipFill>
        <p:spPr>
          <a:xfrm>
            <a:off x="4699838" y="3608973"/>
            <a:ext cx="3328732" cy="3334172"/>
          </a:xfrm>
          <a:prstGeom prst="rect">
            <a:avLst/>
          </a:prstGeom>
        </p:spPr>
      </p:pic>
      <p:pic>
        <p:nvPicPr>
          <p:cNvPr id="7" name="Picture 6"/>
          <p:cNvPicPr>
            <a:picLocks noChangeAspect="1"/>
          </p:cNvPicPr>
          <p:nvPr/>
        </p:nvPicPr>
        <p:blipFill>
          <a:blip r:embed="rId8">
            <a:duotone>
              <a:schemeClr val="bg2">
                <a:shade val="45000"/>
                <a:satMod val="135000"/>
              </a:schemeClr>
              <a:prstClr val="white"/>
            </a:duotone>
          </a:blip>
          <a:stretch>
            <a:fillRect/>
          </a:stretch>
        </p:blipFill>
        <p:spPr>
          <a:xfrm>
            <a:off x="7124472" y="3608973"/>
            <a:ext cx="3328732" cy="3334172"/>
          </a:xfrm>
          <a:prstGeom prst="rect">
            <a:avLst/>
          </a:prstGeom>
        </p:spPr>
      </p:pic>
      <p:pic>
        <p:nvPicPr>
          <p:cNvPr id="8" name="Picture 7"/>
          <p:cNvPicPr>
            <a:picLocks noChangeAspect="1"/>
          </p:cNvPicPr>
          <p:nvPr/>
        </p:nvPicPr>
        <p:blipFill>
          <a:blip r:embed="rId8"/>
          <a:stretch>
            <a:fillRect/>
          </a:stretch>
        </p:blipFill>
        <p:spPr>
          <a:xfrm>
            <a:off x="9549106" y="3608973"/>
            <a:ext cx="3328732" cy="3334172"/>
          </a:xfrm>
          <a:prstGeom prst="rect">
            <a:avLst/>
          </a:prstGeom>
        </p:spPr>
      </p:pic>
      <p:cxnSp>
        <p:nvCxnSpPr>
          <p:cNvPr id="9" name="Straight Arrow Connector 8"/>
          <p:cNvCxnSpPr>
            <a:cxnSpLocks/>
          </p:cNvCxnSpPr>
          <p:nvPr/>
        </p:nvCxnSpPr>
        <p:spPr>
          <a:xfrm>
            <a:off x="6302663" y="3056798"/>
            <a:ext cx="402" cy="58658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8727296" y="3022392"/>
            <a:ext cx="402" cy="58658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11151929" y="3022392"/>
            <a:ext cx="402" cy="58658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3902797" y="3060156"/>
            <a:ext cx="402" cy="58658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1502529" y="3060156"/>
            <a:ext cx="402" cy="58658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65D6F9B-4138-EE4B-8A7B-AC14F8671460}"/>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Cross-Lagged VAR, GIMME, and EGA</a:t>
            </a:r>
          </a:p>
        </p:txBody>
      </p:sp>
      <p:sp>
        <p:nvSpPr>
          <p:cNvPr id="22" name="Rectangle 21">
            <a:extLst>
              <a:ext uri="{FF2B5EF4-FFF2-40B4-BE49-F238E27FC236}">
                <a16:creationId xmlns:a16="http://schemas.microsoft.com/office/drawing/2014/main" id="{63E086A2-48C8-994B-8AB0-6032E7D128A0}"/>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Tree>
    <p:extLst>
      <p:ext uri="{BB962C8B-B14F-4D97-AF65-F5344CB8AC3E}">
        <p14:creationId xmlns:p14="http://schemas.microsoft.com/office/powerpoint/2010/main" val="252486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EAF22A-F565-944F-80AE-E6901779968D}"/>
              </a:ext>
            </a:extLst>
          </p:cNvPr>
          <p:cNvSpPr/>
          <p:nvPr/>
        </p:nvSpPr>
        <p:spPr>
          <a:xfrm>
            <a:off x="3203844" y="1131376"/>
            <a:ext cx="2730285" cy="945396"/>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Graphical Vector Autoregressive Models</a:t>
            </a:r>
          </a:p>
        </p:txBody>
      </p:sp>
      <p:sp>
        <p:nvSpPr>
          <p:cNvPr id="3" name="Rectangle 2">
            <a:extLst>
              <a:ext uri="{FF2B5EF4-FFF2-40B4-BE49-F238E27FC236}">
                <a16:creationId xmlns:a16="http://schemas.microsoft.com/office/drawing/2014/main" id="{E9CF42EC-3F6B-7740-B3A0-4EDB3570FEC5}"/>
              </a:ext>
            </a:extLst>
          </p:cNvPr>
          <p:cNvSpPr/>
          <p:nvPr/>
        </p:nvSpPr>
        <p:spPr>
          <a:xfrm>
            <a:off x="149817" y="1131376"/>
            <a:ext cx="2730285" cy="945396"/>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Multilevel Vector Autoregressive Models</a:t>
            </a:r>
          </a:p>
        </p:txBody>
      </p:sp>
      <p:sp>
        <p:nvSpPr>
          <p:cNvPr id="4" name="Rectangle 3">
            <a:extLst>
              <a:ext uri="{FF2B5EF4-FFF2-40B4-BE49-F238E27FC236}">
                <a16:creationId xmlns:a16="http://schemas.microsoft.com/office/drawing/2014/main" id="{BA72C26C-682D-0349-881F-223AD547560F}"/>
              </a:ext>
            </a:extLst>
          </p:cNvPr>
          <p:cNvSpPr/>
          <p:nvPr/>
        </p:nvSpPr>
        <p:spPr>
          <a:xfrm>
            <a:off x="6257871" y="1131376"/>
            <a:ext cx="2730285" cy="945396"/>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GIMME (Unified Structural Equation Models)</a:t>
            </a:r>
          </a:p>
        </p:txBody>
      </p:sp>
      <p:sp>
        <p:nvSpPr>
          <p:cNvPr id="5" name="Rectangle 4">
            <a:extLst>
              <a:ext uri="{FF2B5EF4-FFF2-40B4-BE49-F238E27FC236}">
                <a16:creationId xmlns:a16="http://schemas.microsoft.com/office/drawing/2014/main" id="{52B34E3C-A50F-1749-B0F9-41E183B85737}"/>
              </a:ext>
            </a:extLst>
          </p:cNvPr>
          <p:cNvSpPr/>
          <p:nvPr/>
        </p:nvSpPr>
        <p:spPr>
          <a:xfrm>
            <a:off x="9311898" y="1131376"/>
            <a:ext cx="2730285" cy="945396"/>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Dynamic Exploratory Graph Analysis</a:t>
            </a:r>
          </a:p>
        </p:txBody>
      </p:sp>
      <p:sp>
        <p:nvSpPr>
          <p:cNvPr id="6" name="Rectangle 5">
            <a:extLst>
              <a:ext uri="{FF2B5EF4-FFF2-40B4-BE49-F238E27FC236}">
                <a16:creationId xmlns:a16="http://schemas.microsoft.com/office/drawing/2014/main" id="{D5058114-19F8-B04C-BAB0-3F75846AB4AC}"/>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Cross-Lagged VAR, GIMME, and EGA</a:t>
            </a:r>
          </a:p>
        </p:txBody>
      </p:sp>
      <p:sp>
        <p:nvSpPr>
          <p:cNvPr id="7" name="Rectangle 6">
            <a:extLst>
              <a:ext uri="{FF2B5EF4-FFF2-40B4-BE49-F238E27FC236}">
                <a16:creationId xmlns:a16="http://schemas.microsoft.com/office/drawing/2014/main" id="{72959A58-2689-6D43-97F6-B35A7D001029}"/>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8" name="Rectangle 7">
            <a:extLst>
              <a:ext uri="{FF2B5EF4-FFF2-40B4-BE49-F238E27FC236}">
                <a16:creationId xmlns:a16="http://schemas.microsoft.com/office/drawing/2014/main" id="{3114E58C-7BD7-B942-A953-3922ADD130A4}"/>
              </a:ext>
            </a:extLst>
          </p:cNvPr>
          <p:cNvSpPr/>
          <p:nvPr/>
        </p:nvSpPr>
        <p:spPr>
          <a:xfrm>
            <a:off x="149817" y="2150647"/>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Between- and within-person (shrinkage)</a:t>
            </a:r>
          </a:p>
        </p:txBody>
      </p:sp>
      <p:sp>
        <p:nvSpPr>
          <p:cNvPr id="9" name="Rectangle 8">
            <a:extLst>
              <a:ext uri="{FF2B5EF4-FFF2-40B4-BE49-F238E27FC236}">
                <a16:creationId xmlns:a16="http://schemas.microsoft.com/office/drawing/2014/main" id="{B2B578C5-69E5-3A4C-8A4A-3F0D476C7FB5}"/>
              </a:ext>
            </a:extLst>
          </p:cNvPr>
          <p:cNvSpPr/>
          <p:nvPr/>
        </p:nvSpPr>
        <p:spPr>
          <a:xfrm>
            <a:off x="3203844" y="2136181"/>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Idiographic</a:t>
            </a:r>
          </a:p>
        </p:txBody>
      </p:sp>
      <p:sp>
        <p:nvSpPr>
          <p:cNvPr id="10" name="Rectangle 9">
            <a:extLst>
              <a:ext uri="{FF2B5EF4-FFF2-40B4-BE49-F238E27FC236}">
                <a16:creationId xmlns:a16="http://schemas.microsoft.com/office/drawing/2014/main" id="{6F2D90F4-7778-4C4F-873D-308AD10E23B3}"/>
              </a:ext>
            </a:extLst>
          </p:cNvPr>
          <p:cNvSpPr/>
          <p:nvPr/>
        </p:nvSpPr>
        <p:spPr>
          <a:xfrm>
            <a:off x="6262605" y="2136181"/>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Idiographic with constrained group-level pathways (by consensus)</a:t>
            </a:r>
          </a:p>
        </p:txBody>
      </p:sp>
      <p:sp>
        <p:nvSpPr>
          <p:cNvPr id="11" name="Rectangle 10">
            <a:extLst>
              <a:ext uri="{FF2B5EF4-FFF2-40B4-BE49-F238E27FC236}">
                <a16:creationId xmlns:a16="http://schemas.microsoft.com/office/drawing/2014/main" id="{3D5EAD27-40E2-924D-97E1-6CF3C60529CE}"/>
              </a:ext>
            </a:extLst>
          </p:cNvPr>
          <p:cNvSpPr/>
          <p:nvPr/>
        </p:nvSpPr>
        <p:spPr>
          <a:xfrm>
            <a:off x="9311897" y="2136181"/>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Idiographic (with some multilevel options under development)</a:t>
            </a:r>
          </a:p>
        </p:txBody>
      </p:sp>
      <p:sp>
        <p:nvSpPr>
          <p:cNvPr id="12" name="Rectangle 11">
            <a:extLst>
              <a:ext uri="{FF2B5EF4-FFF2-40B4-BE49-F238E27FC236}">
                <a16:creationId xmlns:a16="http://schemas.microsoft.com/office/drawing/2014/main" id="{B36A68E7-F663-D747-8240-46D709FC0918}"/>
              </a:ext>
            </a:extLst>
          </p:cNvPr>
          <p:cNvSpPr/>
          <p:nvPr/>
        </p:nvSpPr>
        <p:spPr>
          <a:xfrm>
            <a:off x="149817" y="3174045"/>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Frequentist or Bayesian Significance</a:t>
            </a:r>
          </a:p>
        </p:txBody>
      </p:sp>
      <p:sp>
        <p:nvSpPr>
          <p:cNvPr id="13" name="Rectangle 12">
            <a:extLst>
              <a:ext uri="{FF2B5EF4-FFF2-40B4-BE49-F238E27FC236}">
                <a16:creationId xmlns:a16="http://schemas.microsoft.com/office/drawing/2014/main" id="{3C6F162B-B8CD-954A-A5CC-0112031DAD46}"/>
              </a:ext>
            </a:extLst>
          </p:cNvPr>
          <p:cNvSpPr/>
          <p:nvPr/>
        </p:nvSpPr>
        <p:spPr>
          <a:xfrm>
            <a:off x="3203844" y="3169655"/>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Graphical LASSO (i.e. regularization)</a:t>
            </a:r>
          </a:p>
        </p:txBody>
      </p:sp>
      <p:sp>
        <p:nvSpPr>
          <p:cNvPr id="14" name="Rectangle 13">
            <a:extLst>
              <a:ext uri="{FF2B5EF4-FFF2-40B4-BE49-F238E27FC236}">
                <a16:creationId xmlns:a16="http://schemas.microsoft.com/office/drawing/2014/main" id="{7579AAC5-0A67-7F48-A79A-42F7AB6FEB3A}"/>
              </a:ext>
            </a:extLst>
          </p:cNvPr>
          <p:cNvSpPr/>
          <p:nvPr/>
        </p:nvSpPr>
        <p:spPr>
          <a:xfrm>
            <a:off x="6257871" y="3164617"/>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Step-forward using Lagrange Multiplier Tests*</a:t>
            </a:r>
          </a:p>
        </p:txBody>
      </p:sp>
      <p:sp>
        <p:nvSpPr>
          <p:cNvPr id="15" name="Rectangle 14">
            <a:extLst>
              <a:ext uri="{FF2B5EF4-FFF2-40B4-BE49-F238E27FC236}">
                <a16:creationId xmlns:a16="http://schemas.microsoft.com/office/drawing/2014/main" id="{7CDB58B6-F526-8D4C-9448-ABD0144FD1CA}"/>
              </a:ext>
            </a:extLst>
          </p:cNvPr>
          <p:cNvSpPr/>
          <p:nvPr/>
        </p:nvSpPr>
        <p:spPr>
          <a:xfrm>
            <a:off x="9311897" y="3174045"/>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Graphical LASSO &amp; triangulated maximally filtered graph </a:t>
            </a:r>
          </a:p>
        </p:txBody>
      </p:sp>
      <p:sp>
        <p:nvSpPr>
          <p:cNvPr id="16" name="Rectangle 15">
            <a:extLst>
              <a:ext uri="{FF2B5EF4-FFF2-40B4-BE49-F238E27FC236}">
                <a16:creationId xmlns:a16="http://schemas.microsoft.com/office/drawing/2014/main" id="{3703EC87-C937-4445-9B62-68E9E2F9A4BB}"/>
              </a:ext>
            </a:extLst>
          </p:cNvPr>
          <p:cNvSpPr/>
          <p:nvPr/>
        </p:nvSpPr>
        <p:spPr>
          <a:xfrm>
            <a:off x="136902" y="4211397"/>
            <a:ext cx="2743200" cy="1143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Between-, within-, and person-specific effects</a:t>
            </a:r>
          </a:p>
        </p:txBody>
      </p:sp>
      <p:sp>
        <p:nvSpPr>
          <p:cNvPr id="17" name="Rectangle 16">
            <a:extLst>
              <a:ext uri="{FF2B5EF4-FFF2-40B4-BE49-F238E27FC236}">
                <a16:creationId xmlns:a16="http://schemas.microsoft.com/office/drawing/2014/main" id="{266224A2-D451-604C-BCE7-20FD6AF90F45}"/>
              </a:ext>
            </a:extLst>
          </p:cNvPr>
          <p:cNvSpPr/>
          <p:nvPr/>
        </p:nvSpPr>
        <p:spPr>
          <a:xfrm>
            <a:off x="3203844" y="4199772"/>
            <a:ext cx="2743200" cy="1143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Results in correlation terms</a:t>
            </a:r>
          </a:p>
        </p:txBody>
      </p:sp>
      <p:sp>
        <p:nvSpPr>
          <p:cNvPr id="18" name="Rectangle 17">
            <a:extLst>
              <a:ext uri="{FF2B5EF4-FFF2-40B4-BE49-F238E27FC236}">
                <a16:creationId xmlns:a16="http://schemas.microsoft.com/office/drawing/2014/main" id="{7A7F6F5E-591B-294F-815E-185D3D4574A7}"/>
              </a:ext>
            </a:extLst>
          </p:cNvPr>
          <p:cNvSpPr/>
          <p:nvPr/>
        </p:nvSpPr>
        <p:spPr>
          <a:xfrm>
            <a:off x="6257870" y="4202311"/>
            <a:ext cx="2743200" cy="1143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Sub-group analysis, moderator pathways</a:t>
            </a:r>
          </a:p>
        </p:txBody>
      </p:sp>
      <p:sp>
        <p:nvSpPr>
          <p:cNvPr id="19" name="Rectangle 18">
            <a:extLst>
              <a:ext uri="{FF2B5EF4-FFF2-40B4-BE49-F238E27FC236}">
                <a16:creationId xmlns:a16="http://schemas.microsoft.com/office/drawing/2014/main" id="{E756BB55-740C-9548-86FE-90DAB87EFB1F}"/>
              </a:ext>
            </a:extLst>
          </p:cNvPr>
          <p:cNvSpPr/>
          <p:nvPr/>
        </p:nvSpPr>
        <p:spPr>
          <a:xfrm>
            <a:off x="9311897" y="4211397"/>
            <a:ext cx="2743200" cy="1143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Uses GLLA and embedding dimensions to capture change in continuous time metrics; results as </a:t>
            </a:r>
            <a:r>
              <a:rPr lang="en-US" dirty="0" err="1">
                <a:solidFill>
                  <a:schemeClr val="tx1"/>
                </a:solidFill>
              </a:rPr>
              <a:t>cors</a:t>
            </a:r>
            <a:endParaRPr lang="en-US" dirty="0">
              <a:solidFill>
                <a:schemeClr val="tx1"/>
              </a:solidFill>
            </a:endParaRPr>
          </a:p>
        </p:txBody>
      </p:sp>
      <p:sp>
        <p:nvSpPr>
          <p:cNvPr id="20" name="Rectangle 19">
            <a:extLst>
              <a:ext uri="{FF2B5EF4-FFF2-40B4-BE49-F238E27FC236}">
                <a16:creationId xmlns:a16="http://schemas.microsoft.com/office/drawing/2014/main" id="{C501A318-30CB-0342-9257-8A0732D039D7}"/>
              </a:ext>
            </a:extLst>
          </p:cNvPr>
          <p:cNvSpPr/>
          <p:nvPr/>
        </p:nvSpPr>
        <p:spPr>
          <a:xfrm>
            <a:off x="136902" y="5450739"/>
            <a:ext cx="2743200" cy="6710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pitchFamily="2" charset="0"/>
              </a:rPr>
              <a:t>mlVAR</a:t>
            </a:r>
            <a:r>
              <a:rPr lang="en-US" dirty="0">
                <a:solidFill>
                  <a:schemeClr val="tx1"/>
                </a:solidFill>
                <a:latin typeface="Courier" pitchFamily="2" charset="0"/>
              </a:rPr>
              <a:t>::</a:t>
            </a:r>
            <a:r>
              <a:rPr lang="en-US" dirty="0" err="1">
                <a:solidFill>
                  <a:schemeClr val="tx1"/>
                </a:solidFill>
                <a:latin typeface="Courier" pitchFamily="2" charset="0"/>
              </a:rPr>
              <a:t>mlVAR</a:t>
            </a:r>
            <a:r>
              <a:rPr lang="en-US" dirty="0">
                <a:solidFill>
                  <a:schemeClr val="tx1"/>
                </a:solidFill>
                <a:latin typeface="Courier" pitchFamily="2" charset="0"/>
              </a:rPr>
              <a:t>()</a:t>
            </a:r>
          </a:p>
        </p:txBody>
      </p:sp>
      <p:sp>
        <p:nvSpPr>
          <p:cNvPr id="21" name="Rectangle 20">
            <a:extLst>
              <a:ext uri="{FF2B5EF4-FFF2-40B4-BE49-F238E27FC236}">
                <a16:creationId xmlns:a16="http://schemas.microsoft.com/office/drawing/2014/main" id="{983C565E-5899-0548-AD79-0EAEE0E34BED}"/>
              </a:ext>
            </a:extLst>
          </p:cNvPr>
          <p:cNvSpPr/>
          <p:nvPr/>
        </p:nvSpPr>
        <p:spPr>
          <a:xfrm>
            <a:off x="3190929" y="5446349"/>
            <a:ext cx="2743200" cy="6710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pitchFamily="2" charset="0"/>
              </a:rPr>
              <a:t>graphicalVAR</a:t>
            </a:r>
            <a:r>
              <a:rPr lang="en-US" dirty="0">
                <a:solidFill>
                  <a:schemeClr val="tx1"/>
                </a:solidFill>
                <a:latin typeface="Courier" pitchFamily="2" charset="0"/>
              </a:rPr>
              <a:t>::</a:t>
            </a:r>
          </a:p>
          <a:p>
            <a:pPr algn="ctr"/>
            <a:r>
              <a:rPr lang="en-US" dirty="0" err="1">
                <a:solidFill>
                  <a:schemeClr val="tx1"/>
                </a:solidFill>
                <a:latin typeface="Courier" pitchFamily="2" charset="0"/>
              </a:rPr>
              <a:t>graphicalVAR</a:t>
            </a:r>
            <a:r>
              <a:rPr lang="en-US" dirty="0">
                <a:solidFill>
                  <a:schemeClr val="tx1"/>
                </a:solidFill>
                <a:latin typeface="Courier" pitchFamily="2" charset="0"/>
              </a:rPr>
              <a:t>()</a:t>
            </a:r>
          </a:p>
        </p:txBody>
      </p:sp>
      <p:sp>
        <p:nvSpPr>
          <p:cNvPr id="22" name="Rectangle 21">
            <a:extLst>
              <a:ext uri="{FF2B5EF4-FFF2-40B4-BE49-F238E27FC236}">
                <a16:creationId xmlns:a16="http://schemas.microsoft.com/office/drawing/2014/main" id="{86585C4D-4BF7-C745-A468-BF8BBE62BF96}"/>
              </a:ext>
            </a:extLst>
          </p:cNvPr>
          <p:cNvSpPr/>
          <p:nvPr/>
        </p:nvSpPr>
        <p:spPr>
          <a:xfrm>
            <a:off x="6244956" y="5441311"/>
            <a:ext cx="2743200" cy="6710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pitchFamily="2" charset="0"/>
              </a:rPr>
              <a:t>gimme</a:t>
            </a:r>
            <a:r>
              <a:rPr lang="en-US" dirty="0">
                <a:solidFill>
                  <a:schemeClr val="tx1"/>
                </a:solidFill>
                <a:latin typeface="Courier" pitchFamily="2" charset="0"/>
              </a:rPr>
              <a:t>::</a:t>
            </a:r>
            <a:r>
              <a:rPr lang="en-US" dirty="0" err="1">
                <a:solidFill>
                  <a:schemeClr val="tx1"/>
                </a:solidFill>
                <a:latin typeface="Courier" pitchFamily="2" charset="0"/>
              </a:rPr>
              <a:t>gimme</a:t>
            </a:r>
            <a:r>
              <a:rPr lang="en-US" dirty="0">
                <a:solidFill>
                  <a:schemeClr val="tx1"/>
                </a:solidFill>
                <a:latin typeface="Courier" pitchFamily="2" charset="0"/>
              </a:rPr>
              <a:t>()</a:t>
            </a:r>
          </a:p>
        </p:txBody>
      </p:sp>
      <p:sp>
        <p:nvSpPr>
          <p:cNvPr id="23" name="Rectangle 22">
            <a:extLst>
              <a:ext uri="{FF2B5EF4-FFF2-40B4-BE49-F238E27FC236}">
                <a16:creationId xmlns:a16="http://schemas.microsoft.com/office/drawing/2014/main" id="{1AD35277-074A-AA4E-9021-7DB5772F7932}"/>
              </a:ext>
            </a:extLst>
          </p:cNvPr>
          <p:cNvSpPr/>
          <p:nvPr/>
        </p:nvSpPr>
        <p:spPr>
          <a:xfrm>
            <a:off x="9298982" y="5450739"/>
            <a:ext cx="2743200" cy="6710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pitchFamily="2" charset="0"/>
              </a:rPr>
              <a:t>EGAnet</a:t>
            </a:r>
            <a:r>
              <a:rPr lang="en-US" dirty="0">
                <a:solidFill>
                  <a:schemeClr val="tx1"/>
                </a:solidFill>
                <a:latin typeface="Courier" pitchFamily="2" charset="0"/>
              </a:rPr>
              <a:t>::</a:t>
            </a:r>
            <a:r>
              <a:rPr lang="en-US" dirty="0" err="1">
                <a:solidFill>
                  <a:schemeClr val="tx1"/>
                </a:solidFill>
                <a:latin typeface="Courier" pitchFamily="2" charset="0"/>
              </a:rPr>
              <a:t>dynEGA</a:t>
            </a:r>
            <a:r>
              <a:rPr lang="en-US" dirty="0">
                <a:solidFill>
                  <a:schemeClr val="tx1"/>
                </a:solidFill>
                <a:latin typeface="Courier" pitchFamily="2" charset="0"/>
              </a:rPr>
              <a:t>()</a:t>
            </a:r>
          </a:p>
        </p:txBody>
      </p:sp>
      <p:sp>
        <p:nvSpPr>
          <p:cNvPr id="24" name="Rectangle 23">
            <a:extLst>
              <a:ext uri="{FF2B5EF4-FFF2-40B4-BE49-F238E27FC236}">
                <a16:creationId xmlns:a16="http://schemas.microsoft.com/office/drawing/2014/main" id="{6CF03304-F9C8-4A46-8DAF-45D39F900AB8}"/>
              </a:ext>
            </a:extLst>
          </p:cNvPr>
          <p:cNvSpPr/>
          <p:nvPr/>
        </p:nvSpPr>
        <p:spPr>
          <a:xfrm>
            <a:off x="149817" y="6148023"/>
            <a:ext cx="2743200" cy="671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cs typeface="Times New Roman" panose="02020603050405020304" pitchFamily="18" charset="0"/>
                <a:hlinkClick r:id="rId2"/>
              </a:rPr>
              <a:t>Bringmann</a:t>
            </a:r>
            <a:r>
              <a:rPr lang="en-US" dirty="0">
                <a:solidFill>
                  <a:schemeClr val="tx1"/>
                </a:solidFill>
                <a:cs typeface="Times New Roman" panose="02020603050405020304" pitchFamily="18" charset="0"/>
                <a:hlinkClick r:id="rId2"/>
              </a:rPr>
              <a:t> et al., 2016</a:t>
            </a:r>
            <a:endParaRPr lang="en-US" dirty="0">
              <a:solidFill>
                <a:schemeClr val="tx1"/>
              </a:solidFill>
              <a:cs typeface="Times New Roman" panose="02020603050405020304" pitchFamily="18" charset="0"/>
            </a:endParaRPr>
          </a:p>
        </p:txBody>
      </p:sp>
      <p:sp>
        <p:nvSpPr>
          <p:cNvPr id="25" name="Rectangle 24">
            <a:extLst>
              <a:ext uri="{FF2B5EF4-FFF2-40B4-BE49-F238E27FC236}">
                <a16:creationId xmlns:a16="http://schemas.microsoft.com/office/drawing/2014/main" id="{6034C4B1-BEEE-D64B-842B-C9A532F6332A}"/>
              </a:ext>
            </a:extLst>
          </p:cNvPr>
          <p:cNvSpPr/>
          <p:nvPr/>
        </p:nvSpPr>
        <p:spPr>
          <a:xfrm>
            <a:off x="3190929" y="6148532"/>
            <a:ext cx="2743200" cy="671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hlinkClick r:id="rId3"/>
              </a:rPr>
              <a:t>Wild et al., 2010</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hlinkClick r:id="rId4"/>
              </a:rPr>
              <a:t>Epskamp</a:t>
            </a:r>
            <a:r>
              <a:rPr lang="en-US" dirty="0">
                <a:solidFill>
                  <a:schemeClr val="tx1"/>
                </a:solidFill>
                <a:cs typeface="Times New Roman" panose="02020603050405020304" pitchFamily="18" charset="0"/>
                <a:hlinkClick r:id="rId4"/>
              </a:rPr>
              <a:t> et al., 2018</a:t>
            </a:r>
            <a:endParaRPr lang="en-US" dirty="0">
              <a:solidFill>
                <a:schemeClr val="tx1"/>
              </a:solidFill>
              <a:cs typeface="Times New Roman" panose="02020603050405020304" pitchFamily="18" charset="0"/>
            </a:endParaRPr>
          </a:p>
        </p:txBody>
      </p:sp>
      <p:sp>
        <p:nvSpPr>
          <p:cNvPr id="26" name="Rectangle 25">
            <a:extLst>
              <a:ext uri="{FF2B5EF4-FFF2-40B4-BE49-F238E27FC236}">
                <a16:creationId xmlns:a16="http://schemas.microsoft.com/office/drawing/2014/main" id="{33A88203-775E-9340-BA0E-302A59B48D6C}"/>
              </a:ext>
            </a:extLst>
          </p:cNvPr>
          <p:cNvSpPr/>
          <p:nvPr/>
        </p:nvSpPr>
        <p:spPr>
          <a:xfrm>
            <a:off x="6244956" y="6186908"/>
            <a:ext cx="2743200" cy="671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cs typeface="Times New Roman" panose="02020603050405020304" pitchFamily="18" charset="0"/>
                <a:hlinkClick r:id="rId5"/>
              </a:rPr>
              <a:t>Beltz</a:t>
            </a:r>
            <a:r>
              <a:rPr lang="en-US" dirty="0">
                <a:solidFill>
                  <a:schemeClr val="tx1"/>
                </a:solidFill>
                <a:cs typeface="Times New Roman" panose="02020603050405020304" pitchFamily="18" charset="0"/>
                <a:hlinkClick r:id="rId5"/>
              </a:rPr>
              <a:t> &amp; Gates, 2017</a:t>
            </a:r>
            <a:r>
              <a:rPr lang="en-US" dirty="0">
                <a:solidFill>
                  <a:schemeClr val="tx1"/>
                </a:solidFill>
                <a:cs typeface="Times New Roman" panose="02020603050405020304" pitchFamily="18" charset="0"/>
              </a:rPr>
              <a:t>; </a:t>
            </a:r>
            <a:r>
              <a:rPr lang="en-US" dirty="0">
                <a:solidFill>
                  <a:schemeClr val="tx1"/>
                </a:solidFill>
                <a:cs typeface="Times New Roman" panose="02020603050405020304" pitchFamily="18" charset="0"/>
                <a:hlinkClick r:id="rId6"/>
              </a:rPr>
              <a:t>Lane et al., 2019</a:t>
            </a:r>
            <a:endParaRPr lang="en-US" dirty="0">
              <a:solidFill>
                <a:schemeClr val="tx1"/>
              </a:solidFill>
              <a:cs typeface="Times New Roman" panose="02020603050405020304" pitchFamily="18" charset="0"/>
            </a:endParaRPr>
          </a:p>
        </p:txBody>
      </p:sp>
      <p:sp>
        <p:nvSpPr>
          <p:cNvPr id="27" name="Rectangle 26">
            <a:extLst>
              <a:ext uri="{FF2B5EF4-FFF2-40B4-BE49-F238E27FC236}">
                <a16:creationId xmlns:a16="http://schemas.microsoft.com/office/drawing/2014/main" id="{5E0D95CF-E686-954F-B000-0D38AD3CF36C}"/>
              </a:ext>
            </a:extLst>
          </p:cNvPr>
          <p:cNvSpPr/>
          <p:nvPr/>
        </p:nvSpPr>
        <p:spPr>
          <a:xfrm>
            <a:off x="9286068" y="6186908"/>
            <a:ext cx="2743200" cy="671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hlinkClick r:id="rId7"/>
              </a:rPr>
              <a:t>Golino &amp; </a:t>
            </a:r>
            <a:r>
              <a:rPr lang="en-US" dirty="0" err="1">
                <a:solidFill>
                  <a:schemeClr val="tx1"/>
                </a:solidFill>
                <a:cs typeface="Times New Roman" panose="02020603050405020304" pitchFamily="18" charset="0"/>
                <a:hlinkClick r:id="rId7"/>
              </a:rPr>
              <a:t>Epskamp</a:t>
            </a:r>
            <a:r>
              <a:rPr lang="en-US" dirty="0">
                <a:solidFill>
                  <a:schemeClr val="tx1"/>
                </a:solidFill>
                <a:cs typeface="Times New Roman" panose="02020603050405020304" pitchFamily="18" charset="0"/>
                <a:hlinkClick r:id="rId7"/>
              </a:rPr>
              <a:t>, 2017</a:t>
            </a:r>
            <a:r>
              <a:rPr lang="en-US" dirty="0">
                <a:solidFill>
                  <a:schemeClr val="tx1"/>
                </a:solidFill>
                <a:cs typeface="Times New Roman" panose="02020603050405020304" pitchFamily="18" charset="0"/>
              </a:rPr>
              <a:t>;</a:t>
            </a:r>
          </a:p>
          <a:p>
            <a:pPr algn="ctr"/>
            <a:r>
              <a:rPr lang="en-US" dirty="0">
                <a:solidFill>
                  <a:schemeClr val="tx1"/>
                </a:solidFill>
                <a:cs typeface="Times New Roman" panose="02020603050405020304" pitchFamily="18" charset="0"/>
                <a:hlinkClick r:id="rId8"/>
              </a:rPr>
              <a:t>Golino et al., 2020</a:t>
            </a:r>
            <a:endParaRPr lang="en-US"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28568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EAF22A-F565-944F-80AE-E6901779968D}"/>
              </a:ext>
            </a:extLst>
          </p:cNvPr>
          <p:cNvSpPr/>
          <p:nvPr/>
        </p:nvSpPr>
        <p:spPr>
          <a:xfrm>
            <a:off x="3203844" y="1131376"/>
            <a:ext cx="2730285" cy="945396"/>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Graphical Vector Autoregressive Models</a:t>
            </a:r>
          </a:p>
        </p:txBody>
      </p:sp>
      <p:sp>
        <p:nvSpPr>
          <p:cNvPr id="3" name="Rectangle 2">
            <a:extLst>
              <a:ext uri="{FF2B5EF4-FFF2-40B4-BE49-F238E27FC236}">
                <a16:creationId xmlns:a16="http://schemas.microsoft.com/office/drawing/2014/main" id="{E9CF42EC-3F6B-7740-B3A0-4EDB3570FEC5}"/>
              </a:ext>
            </a:extLst>
          </p:cNvPr>
          <p:cNvSpPr/>
          <p:nvPr/>
        </p:nvSpPr>
        <p:spPr>
          <a:xfrm>
            <a:off x="149817" y="1131376"/>
            <a:ext cx="2730285" cy="945396"/>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Multilevel Vector Autoregressive Models</a:t>
            </a:r>
          </a:p>
        </p:txBody>
      </p:sp>
      <p:sp>
        <p:nvSpPr>
          <p:cNvPr id="4" name="Rectangle 3">
            <a:extLst>
              <a:ext uri="{FF2B5EF4-FFF2-40B4-BE49-F238E27FC236}">
                <a16:creationId xmlns:a16="http://schemas.microsoft.com/office/drawing/2014/main" id="{BA72C26C-682D-0349-881F-223AD547560F}"/>
              </a:ext>
            </a:extLst>
          </p:cNvPr>
          <p:cNvSpPr/>
          <p:nvPr/>
        </p:nvSpPr>
        <p:spPr>
          <a:xfrm>
            <a:off x="6257871" y="1131376"/>
            <a:ext cx="2730285" cy="945396"/>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GIMME (Unified Structural Equation Models)</a:t>
            </a:r>
          </a:p>
        </p:txBody>
      </p:sp>
      <p:sp>
        <p:nvSpPr>
          <p:cNvPr id="5" name="Rectangle 4">
            <a:extLst>
              <a:ext uri="{FF2B5EF4-FFF2-40B4-BE49-F238E27FC236}">
                <a16:creationId xmlns:a16="http://schemas.microsoft.com/office/drawing/2014/main" id="{52B34E3C-A50F-1749-B0F9-41E183B85737}"/>
              </a:ext>
            </a:extLst>
          </p:cNvPr>
          <p:cNvSpPr/>
          <p:nvPr/>
        </p:nvSpPr>
        <p:spPr>
          <a:xfrm>
            <a:off x="9311898" y="1131376"/>
            <a:ext cx="2730285" cy="945396"/>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Dynamic Exploratory Graph Analysis</a:t>
            </a:r>
          </a:p>
        </p:txBody>
      </p:sp>
      <p:sp>
        <p:nvSpPr>
          <p:cNvPr id="6" name="Rectangle 5">
            <a:extLst>
              <a:ext uri="{FF2B5EF4-FFF2-40B4-BE49-F238E27FC236}">
                <a16:creationId xmlns:a16="http://schemas.microsoft.com/office/drawing/2014/main" id="{D5058114-19F8-B04C-BAB0-3F75846AB4AC}"/>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Cross-Lagged VAR, GIMME, and EGA</a:t>
            </a:r>
          </a:p>
        </p:txBody>
      </p:sp>
      <p:sp>
        <p:nvSpPr>
          <p:cNvPr id="7" name="Rectangle 6">
            <a:extLst>
              <a:ext uri="{FF2B5EF4-FFF2-40B4-BE49-F238E27FC236}">
                <a16:creationId xmlns:a16="http://schemas.microsoft.com/office/drawing/2014/main" id="{72959A58-2689-6D43-97F6-B35A7D001029}"/>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8" name="Rectangle 7">
            <a:extLst>
              <a:ext uri="{FF2B5EF4-FFF2-40B4-BE49-F238E27FC236}">
                <a16:creationId xmlns:a16="http://schemas.microsoft.com/office/drawing/2014/main" id="{3114E58C-7BD7-B942-A953-3922ADD130A4}"/>
              </a:ext>
            </a:extLst>
          </p:cNvPr>
          <p:cNvSpPr/>
          <p:nvPr/>
        </p:nvSpPr>
        <p:spPr>
          <a:xfrm>
            <a:off x="149817" y="2150647"/>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Between- and within-person (shrinkage)</a:t>
            </a:r>
          </a:p>
        </p:txBody>
      </p:sp>
      <p:sp>
        <p:nvSpPr>
          <p:cNvPr id="9" name="Rectangle 8">
            <a:extLst>
              <a:ext uri="{FF2B5EF4-FFF2-40B4-BE49-F238E27FC236}">
                <a16:creationId xmlns:a16="http://schemas.microsoft.com/office/drawing/2014/main" id="{B2B578C5-69E5-3A4C-8A4A-3F0D476C7FB5}"/>
              </a:ext>
            </a:extLst>
          </p:cNvPr>
          <p:cNvSpPr/>
          <p:nvPr/>
        </p:nvSpPr>
        <p:spPr>
          <a:xfrm>
            <a:off x="3203844" y="2136181"/>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Idiographic</a:t>
            </a:r>
          </a:p>
        </p:txBody>
      </p:sp>
      <p:sp>
        <p:nvSpPr>
          <p:cNvPr id="10" name="Rectangle 9">
            <a:extLst>
              <a:ext uri="{FF2B5EF4-FFF2-40B4-BE49-F238E27FC236}">
                <a16:creationId xmlns:a16="http://schemas.microsoft.com/office/drawing/2014/main" id="{6F2D90F4-7778-4C4F-873D-308AD10E23B3}"/>
              </a:ext>
            </a:extLst>
          </p:cNvPr>
          <p:cNvSpPr/>
          <p:nvPr/>
        </p:nvSpPr>
        <p:spPr>
          <a:xfrm>
            <a:off x="6262605" y="2136181"/>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Idiographic with constrained group-level pathways (by consensus)</a:t>
            </a:r>
          </a:p>
        </p:txBody>
      </p:sp>
      <p:sp>
        <p:nvSpPr>
          <p:cNvPr id="11" name="Rectangle 10">
            <a:extLst>
              <a:ext uri="{FF2B5EF4-FFF2-40B4-BE49-F238E27FC236}">
                <a16:creationId xmlns:a16="http://schemas.microsoft.com/office/drawing/2014/main" id="{3D5EAD27-40E2-924D-97E1-6CF3C60529CE}"/>
              </a:ext>
            </a:extLst>
          </p:cNvPr>
          <p:cNvSpPr/>
          <p:nvPr/>
        </p:nvSpPr>
        <p:spPr>
          <a:xfrm>
            <a:off x="9311897" y="2136181"/>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Idiographic (with some multilevel options under development)</a:t>
            </a:r>
          </a:p>
        </p:txBody>
      </p:sp>
      <p:sp>
        <p:nvSpPr>
          <p:cNvPr id="12" name="Rectangle 11">
            <a:extLst>
              <a:ext uri="{FF2B5EF4-FFF2-40B4-BE49-F238E27FC236}">
                <a16:creationId xmlns:a16="http://schemas.microsoft.com/office/drawing/2014/main" id="{B36A68E7-F663-D747-8240-46D709FC0918}"/>
              </a:ext>
            </a:extLst>
          </p:cNvPr>
          <p:cNvSpPr/>
          <p:nvPr/>
        </p:nvSpPr>
        <p:spPr>
          <a:xfrm>
            <a:off x="149817" y="3174045"/>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Frequentist or Bayesian Significance</a:t>
            </a:r>
          </a:p>
        </p:txBody>
      </p:sp>
      <p:sp>
        <p:nvSpPr>
          <p:cNvPr id="13" name="Rectangle 12">
            <a:extLst>
              <a:ext uri="{FF2B5EF4-FFF2-40B4-BE49-F238E27FC236}">
                <a16:creationId xmlns:a16="http://schemas.microsoft.com/office/drawing/2014/main" id="{3C6F162B-B8CD-954A-A5CC-0112031DAD46}"/>
              </a:ext>
            </a:extLst>
          </p:cNvPr>
          <p:cNvSpPr/>
          <p:nvPr/>
        </p:nvSpPr>
        <p:spPr>
          <a:xfrm>
            <a:off x="3203844" y="3169655"/>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Graphical LASSO (i.e. regularization)</a:t>
            </a:r>
          </a:p>
        </p:txBody>
      </p:sp>
      <p:sp>
        <p:nvSpPr>
          <p:cNvPr id="14" name="Rectangle 13">
            <a:extLst>
              <a:ext uri="{FF2B5EF4-FFF2-40B4-BE49-F238E27FC236}">
                <a16:creationId xmlns:a16="http://schemas.microsoft.com/office/drawing/2014/main" id="{7579AAC5-0A67-7F48-A79A-42F7AB6FEB3A}"/>
              </a:ext>
            </a:extLst>
          </p:cNvPr>
          <p:cNvSpPr/>
          <p:nvPr/>
        </p:nvSpPr>
        <p:spPr>
          <a:xfrm>
            <a:off x="6257871" y="3164617"/>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Step-forward using Lagrange Multiplier Tests</a:t>
            </a:r>
          </a:p>
        </p:txBody>
      </p:sp>
      <p:sp>
        <p:nvSpPr>
          <p:cNvPr id="15" name="Rectangle 14">
            <a:extLst>
              <a:ext uri="{FF2B5EF4-FFF2-40B4-BE49-F238E27FC236}">
                <a16:creationId xmlns:a16="http://schemas.microsoft.com/office/drawing/2014/main" id="{7CDB58B6-F526-8D4C-9448-ABD0144FD1CA}"/>
              </a:ext>
            </a:extLst>
          </p:cNvPr>
          <p:cNvSpPr/>
          <p:nvPr/>
        </p:nvSpPr>
        <p:spPr>
          <a:xfrm>
            <a:off x="9311897" y="3174045"/>
            <a:ext cx="2743200" cy="9315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Graphical LASSO &amp; triangulated maximally filtered graph </a:t>
            </a:r>
          </a:p>
        </p:txBody>
      </p:sp>
      <p:sp>
        <p:nvSpPr>
          <p:cNvPr id="16" name="Rectangle 15">
            <a:extLst>
              <a:ext uri="{FF2B5EF4-FFF2-40B4-BE49-F238E27FC236}">
                <a16:creationId xmlns:a16="http://schemas.microsoft.com/office/drawing/2014/main" id="{3703EC87-C937-4445-9B62-68E9E2F9A4BB}"/>
              </a:ext>
            </a:extLst>
          </p:cNvPr>
          <p:cNvSpPr/>
          <p:nvPr/>
        </p:nvSpPr>
        <p:spPr>
          <a:xfrm>
            <a:off x="136902" y="4211397"/>
            <a:ext cx="2743200" cy="1143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Between-, within-, and person-specific effects</a:t>
            </a:r>
          </a:p>
        </p:txBody>
      </p:sp>
      <p:sp>
        <p:nvSpPr>
          <p:cNvPr id="17" name="Rectangle 16">
            <a:extLst>
              <a:ext uri="{FF2B5EF4-FFF2-40B4-BE49-F238E27FC236}">
                <a16:creationId xmlns:a16="http://schemas.microsoft.com/office/drawing/2014/main" id="{266224A2-D451-604C-BCE7-20FD6AF90F45}"/>
              </a:ext>
            </a:extLst>
          </p:cNvPr>
          <p:cNvSpPr/>
          <p:nvPr/>
        </p:nvSpPr>
        <p:spPr>
          <a:xfrm>
            <a:off x="3203844" y="4199772"/>
            <a:ext cx="2743200" cy="1143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Results in correlation terms</a:t>
            </a:r>
          </a:p>
        </p:txBody>
      </p:sp>
      <p:sp>
        <p:nvSpPr>
          <p:cNvPr id="18" name="Rectangle 17">
            <a:extLst>
              <a:ext uri="{FF2B5EF4-FFF2-40B4-BE49-F238E27FC236}">
                <a16:creationId xmlns:a16="http://schemas.microsoft.com/office/drawing/2014/main" id="{7A7F6F5E-591B-294F-815E-185D3D4574A7}"/>
              </a:ext>
            </a:extLst>
          </p:cNvPr>
          <p:cNvSpPr/>
          <p:nvPr/>
        </p:nvSpPr>
        <p:spPr>
          <a:xfrm>
            <a:off x="6257870" y="4202311"/>
            <a:ext cx="2743200" cy="1143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Sub-group analysis, moderator pathways</a:t>
            </a:r>
          </a:p>
        </p:txBody>
      </p:sp>
      <p:sp>
        <p:nvSpPr>
          <p:cNvPr id="19" name="Rectangle 18">
            <a:extLst>
              <a:ext uri="{FF2B5EF4-FFF2-40B4-BE49-F238E27FC236}">
                <a16:creationId xmlns:a16="http://schemas.microsoft.com/office/drawing/2014/main" id="{E756BB55-740C-9548-86FE-90DAB87EFB1F}"/>
              </a:ext>
            </a:extLst>
          </p:cNvPr>
          <p:cNvSpPr/>
          <p:nvPr/>
        </p:nvSpPr>
        <p:spPr>
          <a:xfrm>
            <a:off x="9311897" y="4211397"/>
            <a:ext cx="2743200" cy="1143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Uses GLLA and embedding dimensions to capture change in continuous time metrics</a:t>
            </a:r>
          </a:p>
        </p:txBody>
      </p:sp>
      <p:sp>
        <p:nvSpPr>
          <p:cNvPr id="20" name="Rectangle 19">
            <a:extLst>
              <a:ext uri="{FF2B5EF4-FFF2-40B4-BE49-F238E27FC236}">
                <a16:creationId xmlns:a16="http://schemas.microsoft.com/office/drawing/2014/main" id="{C501A318-30CB-0342-9257-8A0732D039D7}"/>
              </a:ext>
            </a:extLst>
          </p:cNvPr>
          <p:cNvSpPr/>
          <p:nvPr/>
        </p:nvSpPr>
        <p:spPr>
          <a:xfrm>
            <a:off x="136902" y="5450739"/>
            <a:ext cx="2743200" cy="6710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pitchFamily="2" charset="0"/>
              </a:rPr>
              <a:t>mlVAR</a:t>
            </a:r>
            <a:r>
              <a:rPr lang="en-US" dirty="0">
                <a:solidFill>
                  <a:schemeClr val="tx1"/>
                </a:solidFill>
                <a:latin typeface="Courier" pitchFamily="2" charset="0"/>
              </a:rPr>
              <a:t>::</a:t>
            </a:r>
            <a:r>
              <a:rPr lang="en-US" dirty="0" err="1">
                <a:solidFill>
                  <a:schemeClr val="tx1"/>
                </a:solidFill>
                <a:latin typeface="Courier" pitchFamily="2" charset="0"/>
              </a:rPr>
              <a:t>mlVAR</a:t>
            </a:r>
            <a:r>
              <a:rPr lang="en-US" dirty="0">
                <a:solidFill>
                  <a:schemeClr val="tx1"/>
                </a:solidFill>
                <a:latin typeface="Courier" pitchFamily="2" charset="0"/>
              </a:rPr>
              <a:t>()</a:t>
            </a:r>
          </a:p>
        </p:txBody>
      </p:sp>
      <p:sp>
        <p:nvSpPr>
          <p:cNvPr id="21" name="Rectangle 20">
            <a:extLst>
              <a:ext uri="{FF2B5EF4-FFF2-40B4-BE49-F238E27FC236}">
                <a16:creationId xmlns:a16="http://schemas.microsoft.com/office/drawing/2014/main" id="{983C565E-5899-0548-AD79-0EAEE0E34BED}"/>
              </a:ext>
            </a:extLst>
          </p:cNvPr>
          <p:cNvSpPr/>
          <p:nvPr/>
        </p:nvSpPr>
        <p:spPr>
          <a:xfrm>
            <a:off x="3190929" y="5446349"/>
            <a:ext cx="2743200" cy="6710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pitchFamily="2" charset="0"/>
              </a:rPr>
              <a:t>graphicalVAR</a:t>
            </a:r>
            <a:r>
              <a:rPr lang="en-US" dirty="0">
                <a:solidFill>
                  <a:schemeClr val="tx1"/>
                </a:solidFill>
                <a:latin typeface="Courier" pitchFamily="2" charset="0"/>
              </a:rPr>
              <a:t>::</a:t>
            </a:r>
          </a:p>
          <a:p>
            <a:pPr algn="ctr"/>
            <a:r>
              <a:rPr lang="en-US" dirty="0" err="1">
                <a:solidFill>
                  <a:schemeClr val="tx1"/>
                </a:solidFill>
                <a:latin typeface="Courier" pitchFamily="2" charset="0"/>
              </a:rPr>
              <a:t>graphicalVAR</a:t>
            </a:r>
            <a:r>
              <a:rPr lang="en-US" dirty="0">
                <a:solidFill>
                  <a:schemeClr val="tx1"/>
                </a:solidFill>
                <a:latin typeface="Courier" pitchFamily="2" charset="0"/>
              </a:rPr>
              <a:t>()</a:t>
            </a:r>
          </a:p>
        </p:txBody>
      </p:sp>
      <p:sp>
        <p:nvSpPr>
          <p:cNvPr id="22" name="Rectangle 21">
            <a:extLst>
              <a:ext uri="{FF2B5EF4-FFF2-40B4-BE49-F238E27FC236}">
                <a16:creationId xmlns:a16="http://schemas.microsoft.com/office/drawing/2014/main" id="{86585C4D-4BF7-C745-A468-BF8BBE62BF96}"/>
              </a:ext>
            </a:extLst>
          </p:cNvPr>
          <p:cNvSpPr/>
          <p:nvPr/>
        </p:nvSpPr>
        <p:spPr>
          <a:xfrm>
            <a:off x="6244956" y="5441311"/>
            <a:ext cx="2743200" cy="6710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pitchFamily="2" charset="0"/>
              </a:rPr>
              <a:t>gimme</a:t>
            </a:r>
            <a:r>
              <a:rPr lang="en-US" dirty="0">
                <a:solidFill>
                  <a:schemeClr val="tx1"/>
                </a:solidFill>
                <a:latin typeface="Courier" pitchFamily="2" charset="0"/>
              </a:rPr>
              <a:t>::</a:t>
            </a:r>
            <a:r>
              <a:rPr lang="en-US" dirty="0" err="1">
                <a:solidFill>
                  <a:schemeClr val="tx1"/>
                </a:solidFill>
                <a:latin typeface="Courier" pitchFamily="2" charset="0"/>
              </a:rPr>
              <a:t>gimme</a:t>
            </a:r>
            <a:r>
              <a:rPr lang="en-US" dirty="0">
                <a:solidFill>
                  <a:schemeClr val="tx1"/>
                </a:solidFill>
                <a:latin typeface="Courier" pitchFamily="2" charset="0"/>
              </a:rPr>
              <a:t>()</a:t>
            </a:r>
          </a:p>
        </p:txBody>
      </p:sp>
      <p:sp>
        <p:nvSpPr>
          <p:cNvPr id="23" name="Rectangle 22">
            <a:extLst>
              <a:ext uri="{FF2B5EF4-FFF2-40B4-BE49-F238E27FC236}">
                <a16:creationId xmlns:a16="http://schemas.microsoft.com/office/drawing/2014/main" id="{1AD35277-074A-AA4E-9021-7DB5772F7932}"/>
              </a:ext>
            </a:extLst>
          </p:cNvPr>
          <p:cNvSpPr/>
          <p:nvPr/>
        </p:nvSpPr>
        <p:spPr>
          <a:xfrm>
            <a:off x="9298982" y="5450739"/>
            <a:ext cx="2743200" cy="6710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urier" pitchFamily="2" charset="0"/>
              </a:rPr>
              <a:t>EGAnet</a:t>
            </a:r>
            <a:r>
              <a:rPr lang="en-US" dirty="0">
                <a:solidFill>
                  <a:schemeClr val="tx1"/>
                </a:solidFill>
                <a:latin typeface="Courier" pitchFamily="2" charset="0"/>
              </a:rPr>
              <a:t>::</a:t>
            </a:r>
            <a:r>
              <a:rPr lang="en-US" dirty="0" err="1">
                <a:solidFill>
                  <a:schemeClr val="tx1"/>
                </a:solidFill>
                <a:latin typeface="Courier" pitchFamily="2" charset="0"/>
              </a:rPr>
              <a:t>dynEGA</a:t>
            </a:r>
            <a:r>
              <a:rPr lang="en-US" dirty="0">
                <a:solidFill>
                  <a:schemeClr val="tx1"/>
                </a:solidFill>
                <a:latin typeface="Courier" pitchFamily="2" charset="0"/>
              </a:rPr>
              <a:t>()</a:t>
            </a:r>
          </a:p>
        </p:txBody>
      </p:sp>
      <p:sp>
        <p:nvSpPr>
          <p:cNvPr id="24" name="Rectangle 23">
            <a:extLst>
              <a:ext uri="{FF2B5EF4-FFF2-40B4-BE49-F238E27FC236}">
                <a16:creationId xmlns:a16="http://schemas.microsoft.com/office/drawing/2014/main" id="{6CF03304-F9C8-4A46-8DAF-45D39F900AB8}"/>
              </a:ext>
            </a:extLst>
          </p:cNvPr>
          <p:cNvSpPr/>
          <p:nvPr/>
        </p:nvSpPr>
        <p:spPr>
          <a:xfrm>
            <a:off x="149817" y="6148023"/>
            <a:ext cx="2743200" cy="671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cs typeface="Times New Roman" panose="02020603050405020304" pitchFamily="18" charset="0"/>
                <a:hlinkClick r:id="rId2"/>
              </a:rPr>
              <a:t>Bringmann</a:t>
            </a:r>
            <a:r>
              <a:rPr lang="en-US" dirty="0">
                <a:solidFill>
                  <a:schemeClr val="tx1"/>
                </a:solidFill>
                <a:cs typeface="Times New Roman" panose="02020603050405020304" pitchFamily="18" charset="0"/>
                <a:hlinkClick r:id="rId2"/>
              </a:rPr>
              <a:t> et al., 2016</a:t>
            </a:r>
            <a:endParaRPr lang="en-US" dirty="0">
              <a:solidFill>
                <a:schemeClr val="tx1"/>
              </a:solidFill>
              <a:cs typeface="Times New Roman" panose="02020603050405020304" pitchFamily="18" charset="0"/>
            </a:endParaRPr>
          </a:p>
        </p:txBody>
      </p:sp>
      <p:sp>
        <p:nvSpPr>
          <p:cNvPr id="25" name="Rectangle 24">
            <a:extLst>
              <a:ext uri="{FF2B5EF4-FFF2-40B4-BE49-F238E27FC236}">
                <a16:creationId xmlns:a16="http://schemas.microsoft.com/office/drawing/2014/main" id="{6034C4B1-BEEE-D64B-842B-C9A532F6332A}"/>
              </a:ext>
            </a:extLst>
          </p:cNvPr>
          <p:cNvSpPr/>
          <p:nvPr/>
        </p:nvSpPr>
        <p:spPr>
          <a:xfrm>
            <a:off x="3190929" y="6148532"/>
            <a:ext cx="2743200" cy="671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hlinkClick r:id="rId3"/>
              </a:rPr>
              <a:t>Wild et al., 2010</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hlinkClick r:id="rId4"/>
              </a:rPr>
              <a:t>Epskamp</a:t>
            </a:r>
            <a:r>
              <a:rPr lang="en-US" dirty="0">
                <a:solidFill>
                  <a:schemeClr val="tx1"/>
                </a:solidFill>
                <a:cs typeface="Times New Roman" panose="02020603050405020304" pitchFamily="18" charset="0"/>
                <a:hlinkClick r:id="rId4"/>
              </a:rPr>
              <a:t> et al., 2018</a:t>
            </a:r>
            <a:endParaRPr lang="en-US" dirty="0">
              <a:solidFill>
                <a:schemeClr val="tx1"/>
              </a:solidFill>
              <a:cs typeface="Times New Roman" panose="02020603050405020304" pitchFamily="18" charset="0"/>
            </a:endParaRPr>
          </a:p>
        </p:txBody>
      </p:sp>
      <p:sp>
        <p:nvSpPr>
          <p:cNvPr id="26" name="Rectangle 25">
            <a:extLst>
              <a:ext uri="{FF2B5EF4-FFF2-40B4-BE49-F238E27FC236}">
                <a16:creationId xmlns:a16="http://schemas.microsoft.com/office/drawing/2014/main" id="{33A88203-775E-9340-BA0E-302A59B48D6C}"/>
              </a:ext>
            </a:extLst>
          </p:cNvPr>
          <p:cNvSpPr/>
          <p:nvPr/>
        </p:nvSpPr>
        <p:spPr>
          <a:xfrm>
            <a:off x="6244956" y="6186908"/>
            <a:ext cx="2743200" cy="671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cs typeface="Times New Roman" panose="02020603050405020304" pitchFamily="18" charset="0"/>
                <a:hlinkClick r:id="rId5"/>
              </a:rPr>
              <a:t>Beltz</a:t>
            </a:r>
            <a:r>
              <a:rPr lang="en-US" dirty="0">
                <a:solidFill>
                  <a:schemeClr val="tx1"/>
                </a:solidFill>
                <a:cs typeface="Times New Roman" panose="02020603050405020304" pitchFamily="18" charset="0"/>
                <a:hlinkClick r:id="rId5"/>
              </a:rPr>
              <a:t> &amp; Gates, 2017</a:t>
            </a:r>
            <a:r>
              <a:rPr lang="en-US" dirty="0">
                <a:solidFill>
                  <a:schemeClr val="tx1"/>
                </a:solidFill>
                <a:cs typeface="Times New Roman" panose="02020603050405020304" pitchFamily="18" charset="0"/>
              </a:rPr>
              <a:t>; </a:t>
            </a:r>
            <a:r>
              <a:rPr lang="en-US" dirty="0">
                <a:solidFill>
                  <a:schemeClr val="tx1"/>
                </a:solidFill>
                <a:cs typeface="Times New Roman" panose="02020603050405020304" pitchFamily="18" charset="0"/>
                <a:hlinkClick r:id="rId6"/>
              </a:rPr>
              <a:t>Lane et al., 2019</a:t>
            </a:r>
            <a:endParaRPr lang="en-US" dirty="0">
              <a:solidFill>
                <a:schemeClr val="tx1"/>
              </a:solidFill>
              <a:cs typeface="Times New Roman" panose="02020603050405020304" pitchFamily="18" charset="0"/>
            </a:endParaRPr>
          </a:p>
        </p:txBody>
      </p:sp>
      <p:sp>
        <p:nvSpPr>
          <p:cNvPr id="27" name="Rectangle 26">
            <a:extLst>
              <a:ext uri="{FF2B5EF4-FFF2-40B4-BE49-F238E27FC236}">
                <a16:creationId xmlns:a16="http://schemas.microsoft.com/office/drawing/2014/main" id="{5E0D95CF-E686-954F-B000-0D38AD3CF36C}"/>
              </a:ext>
            </a:extLst>
          </p:cNvPr>
          <p:cNvSpPr/>
          <p:nvPr/>
        </p:nvSpPr>
        <p:spPr>
          <a:xfrm>
            <a:off x="9286068" y="6186908"/>
            <a:ext cx="2743200" cy="6710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hlinkClick r:id="rId7"/>
              </a:rPr>
              <a:t>Golino &amp; </a:t>
            </a:r>
            <a:r>
              <a:rPr lang="en-US" dirty="0" err="1">
                <a:solidFill>
                  <a:schemeClr val="tx1"/>
                </a:solidFill>
                <a:cs typeface="Times New Roman" panose="02020603050405020304" pitchFamily="18" charset="0"/>
                <a:hlinkClick r:id="rId7"/>
              </a:rPr>
              <a:t>Epskamp</a:t>
            </a:r>
            <a:r>
              <a:rPr lang="en-US" dirty="0">
                <a:solidFill>
                  <a:schemeClr val="tx1"/>
                </a:solidFill>
                <a:cs typeface="Times New Roman" panose="02020603050405020304" pitchFamily="18" charset="0"/>
                <a:hlinkClick r:id="rId7"/>
              </a:rPr>
              <a:t>, 2017</a:t>
            </a:r>
            <a:r>
              <a:rPr lang="en-US" dirty="0">
                <a:solidFill>
                  <a:schemeClr val="tx1"/>
                </a:solidFill>
                <a:cs typeface="Times New Roman" panose="02020603050405020304" pitchFamily="18" charset="0"/>
              </a:rPr>
              <a:t>;</a:t>
            </a:r>
          </a:p>
          <a:p>
            <a:pPr algn="ctr"/>
            <a:r>
              <a:rPr lang="en-US" dirty="0">
                <a:solidFill>
                  <a:schemeClr val="tx1"/>
                </a:solidFill>
                <a:cs typeface="Times New Roman" panose="02020603050405020304" pitchFamily="18" charset="0"/>
                <a:hlinkClick r:id="rId8"/>
              </a:rPr>
              <a:t>Golino et al., 2020</a:t>
            </a:r>
            <a:endParaRPr lang="en-US" dirty="0">
              <a:solidFill>
                <a:schemeClr val="tx1"/>
              </a:solidFill>
              <a:cs typeface="Times New Roman" panose="02020603050405020304" pitchFamily="18" charset="0"/>
            </a:endParaRPr>
          </a:p>
        </p:txBody>
      </p:sp>
      <p:sp>
        <p:nvSpPr>
          <p:cNvPr id="28" name="Rectangle 27">
            <a:extLst>
              <a:ext uri="{FF2B5EF4-FFF2-40B4-BE49-F238E27FC236}">
                <a16:creationId xmlns:a16="http://schemas.microsoft.com/office/drawing/2014/main" id="{9867DA62-DC46-108F-5228-E5551FEC4248}"/>
              </a:ext>
            </a:extLst>
          </p:cNvPr>
          <p:cNvSpPr/>
          <p:nvPr/>
        </p:nvSpPr>
        <p:spPr>
          <a:xfrm>
            <a:off x="136902" y="1131376"/>
            <a:ext cx="9007098" cy="5726624"/>
          </a:xfrm>
          <a:prstGeom prst="rect">
            <a:avLst/>
          </a:prstGeom>
          <a:solidFill>
            <a:srgbClr val="FFFFFF">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712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AC6A7B-1D68-4E4A-9A11-14F3EEAD474B}"/>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a:t>
            </a:r>
          </a:p>
        </p:txBody>
      </p:sp>
      <p:sp>
        <p:nvSpPr>
          <p:cNvPr id="3" name="Rectangle 2">
            <a:extLst>
              <a:ext uri="{FF2B5EF4-FFF2-40B4-BE49-F238E27FC236}">
                <a16:creationId xmlns:a16="http://schemas.microsoft.com/office/drawing/2014/main" id="{AD0586F0-7F9A-004D-B980-72ADF25B883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5" name="Table 4">
            <a:extLst>
              <a:ext uri="{FF2B5EF4-FFF2-40B4-BE49-F238E27FC236}">
                <a16:creationId xmlns:a16="http://schemas.microsoft.com/office/drawing/2014/main" id="{911C06FE-90DF-6A49-AAE4-F305CF1428BF}"/>
              </a:ext>
            </a:extLst>
          </p:cNvPr>
          <p:cNvGraphicFramePr>
            <a:graphicFrameLocks noGrp="1"/>
          </p:cNvGraphicFramePr>
          <p:nvPr/>
        </p:nvGraphicFramePr>
        <p:xfrm>
          <a:off x="3263151" y="1315670"/>
          <a:ext cx="5665696" cy="4825365"/>
        </p:xfrm>
        <a:graphic>
          <a:graphicData uri="http://schemas.openxmlformats.org/drawingml/2006/table">
            <a:tbl>
              <a:tblPr>
                <a:tableStyleId>{5C22544A-7EE6-4342-B048-85BDC9FD1C3A}</a:tableStyleId>
              </a:tblPr>
              <a:tblGrid>
                <a:gridCol w="337939">
                  <a:extLst>
                    <a:ext uri="{9D8B030D-6E8A-4147-A177-3AD203B41FA5}">
                      <a16:colId xmlns:a16="http://schemas.microsoft.com/office/drawing/2014/main" val="3793200004"/>
                    </a:ext>
                  </a:extLst>
                </a:gridCol>
                <a:gridCol w="2086462">
                  <a:extLst>
                    <a:ext uri="{9D8B030D-6E8A-4147-A177-3AD203B41FA5}">
                      <a16:colId xmlns:a16="http://schemas.microsoft.com/office/drawing/2014/main" val="2759562418"/>
                    </a:ext>
                  </a:extLst>
                </a:gridCol>
                <a:gridCol w="648259">
                  <a:extLst>
                    <a:ext uri="{9D8B030D-6E8A-4147-A177-3AD203B41FA5}">
                      <a16:colId xmlns:a16="http://schemas.microsoft.com/office/drawing/2014/main" val="4077048856"/>
                    </a:ext>
                  </a:extLst>
                </a:gridCol>
                <a:gridCol w="648259">
                  <a:extLst>
                    <a:ext uri="{9D8B030D-6E8A-4147-A177-3AD203B41FA5}">
                      <a16:colId xmlns:a16="http://schemas.microsoft.com/office/drawing/2014/main" val="1646124079"/>
                    </a:ext>
                  </a:extLst>
                </a:gridCol>
                <a:gridCol w="648259">
                  <a:extLst>
                    <a:ext uri="{9D8B030D-6E8A-4147-A177-3AD203B41FA5}">
                      <a16:colId xmlns:a16="http://schemas.microsoft.com/office/drawing/2014/main" val="2232005507"/>
                    </a:ext>
                  </a:extLst>
                </a:gridCol>
                <a:gridCol w="648259">
                  <a:extLst>
                    <a:ext uri="{9D8B030D-6E8A-4147-A177-3AD203B41FA5}">
                      <a16:colId xmlns:a16="http://schemas.microsoft.com/office/drawing/2014/main" val="3101056808"/>
                    </a:ext>
                  </a:extLst>
                </a:gridCol>
                <a:gridCol w="648259">
                  <a:extLst>
                    <a:ext uri="{9D8B030D-6E8A-4147-A177-3AD203B41FA5}">
                      <a16:colId xmlns:a16="http://schemas.microsoft.com/office/drawing/2014/main" val="767945898"/>
                    </a:ext>
                  </a:extLst>
                </a:gridCol>
              </a:tblGrid>
              <a:tr h="203200">
                <a:tc>
                  <a:txBody>
                    <a:bodyPr/>
                    <a:lstStyle/>
                    <a:p>
                      <a:pPr algn="ctr" fontAlgn="b"/>
                      <a:r>
                        <a:rPr lang="en-US" sz="1800" b="1" u="none" strike="noStrike">
                          <a:effectLst/>
                        </a:rPr>
                        <a:t>ID</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Date</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V1</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V2</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V3</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V4</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V5</a:t>
                      </a:r>
                      <a:endParaRPr lang="en-US" sz="18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850693"/>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15:23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49736383"/>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10/22/18 23:23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359227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23:25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9613831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10/23/18 17:50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2371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10/23/18 19:39</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4354576"/>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10/24/18 0:00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969716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11:44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13575858"/>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15:37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1237367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20:46</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711685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21:07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521604"/>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22:54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21337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10/25/18 23:47</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717579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10/26/18 8:44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38445193"/>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10/27/18 16:46</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258295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10/27/18 22:55</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8794339"/>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10/28/18 3:40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59362389"/>
                  </a:ext>
                </a:extLst>
              </a:tr>
            </a:tbl>
          </a:graphicData>
        </a:graphic>
      </p:graphicFrame>
    </p:spTree>
    <p:extLst>
      <p:ext uri="{BB962C8B-B14F-4D97-AF65-F5344CB8AC3E}">
        <p14:creationId xmlns:p14="http://schemas.microsoft.com/office/powerpoint/2010/main" val="302473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A3540-C34F-EE50-BCA3-B8F2CB8C3D5F}"/>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 GLLA</a:t>
            </a:r>
          </a:p>
        </p:txBody>
      </p:sp>
      <p:sp>
        <p:nvSpPr>
          <p:cNvPr id="3" name="Rectangle 2">
            <a:extLst>
              <a:ext uri="{FF2B5EF4-FFF2-40B4-BE49-F238E27FC236}">
                <a16:creationId xmlns:a16="http://schemas.microsoft.com/office/drawing/2014/main" id="{CC758C5D-EAC6-3AAA-B0A6-EBEB667405F1}"/>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4" name="Table 3">
            <a:extLst>
              <a:ext uri="{FF2B5EF4-FFF2-40B4-BE49-F238E27FC236}">
                <a16:creationId xmlns:a16="http://schemas.microsoft.com/office/drawing/2014/main" id="{4CD7C0B3-F415-2FF0-430B-F96EFE2B741D}"/>
              </a:ext>
            </a:extLst>
          </p:cNvPr>
          <p:cNvGraphicFramePr>
            <a:graphicFrameLocks noGrp="1"/>
          </p:cNvGraphicFramePr>
          <p:nvPr>
            <p:extLst>
              <p:ext uri="{D42A27DB-BD31-4B8C-83A1-F6EECF244321}">
                <p14:modId xmlns:p14="http://schemas.microsoft.com/office/powerpoint/2010/main" val="2552579202"/>
              </p:ext>
            </p:extLst>
          </p:nvPr>
        </p:nvGraphicFramePr>
        <p:xfrm>
          <a:off x="430303" y="1306993"/>
          <a:ext cx="3072660" cy="4825365"/>
        </p:xfrm>
        <a:graphic>
          <a:graphicData uri="http://schemas.openxmlformats.org/drawingml/2006/table">
            <a:tbl>
              <a:tblPr>
                <a:tableStyleId>{5C22544A-7EE6-4342-B048-85BDC9FD1C3A}</a:tableStyleId>
              </a:tblPr>
              <a:tblGrid>
                <a:gridCol w="337939">
                  <a:extLst>
                    <a:ext uri="{9D8B030D-6E8A-4147-A177-3AD203B41FA5}">
                      <a16:colId xmlns:a16="http://schemas.microsoft.com/office/drawing/2014/main" val="3793200004"/>
                    </a:ext>
                  </a:extLst>
                </a:gridCol>
                <a:gridCol w="2086462">
                  <a:extLst>
                    <a:ext uri="{9D8B030D-6E8A-4147-A177-3AD203B41FA5}">
                      <a16:colId xmlns:a16="http://schemas.microsoft.com/office/drawing/2014/main" val="2759562418"/>
                    </a:ext>
                  </a:extLst>
                </a:gridCol>
                <a:gridCol w="648259">
                  <a:extLst>
                    <a:ext uri="{9D8B030D-6E8A-4147-A177-3AD203B41FA5}">
                      <a16:colId xmlns:a16="http://schemas.microsoft.com/office/drawing/2014/main" val="4077048856"/>
                    </a:ext>
                  </a:extLst>
                </a:gridCol>
              </a:tblGrid>
              <a:tr h="203200">
                <a:tc>
                  <a:txBody>
                    <a:bodyPr/>
                    <a:lstStyle/>
                    <a:p>
                      <a:pPr algn="ctr" fontAlgn="b"/>
                      <a:r>
                        <a:rPr lang="en-US" sz="1800" b="1" u="none" strike="noStrike">
                          <a:effectLst/>
                        </a:rPr>
                        <a:t>ID</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Date</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V1</a:t>
                      </a:r>
                      <a:endParaRPr lang="en-US" sz="18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850693"/>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15:23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49736383"/>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10/22/18 23:23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359227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23:25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9613831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10/23/18 17:50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2371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10/23/18 19:39</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4354576"/>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10/24/18 0:00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969716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11:44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13575858"/>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15:37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1237367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20:46</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711685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21:07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521604"/>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22:54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21337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10/25/18 23:47</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717579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10/26/18 8:44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38445193"/>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10/27/18 16:46</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258295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10/27/18 22:55</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8794339"/>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10/28/18 3:40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59362389"/>
                  </a:ext>
                </a:extLst>
              </a:tr>
            </a:tbl>
          </a:graphicData>
        </a:graphic>
      </p:graphicFrame>
      <p:sp>
        <p:nvSpPr>
          <p:cNvPr id="10" name="Rectangle 9">
            <a:extLst>
              <a:ext uri="{FF2B5EF4-FFF2-40B4-BE49-F238E27FC236}">
                <a16:creationId xmlns:a16="http://schemas.microsoft.com/office/drawing/2014/main" id="{615B2964-461F-5ACF-9D93-6A5071C114BA}"/>
              </a:ext>
            </a:extLst>
          </p:cNvPr>
          <p:cNvSpPr/>
          <p:nvPr/>
        </p:nvSpPr>
        <p:spPr>
          <a:xfrm>
            <a:off x="6264874" y="1303905"/>
            <a:ext cx="5791199" cy="593124"/>
          </a:xfrm>
          <a:prstGeom prst="rect">
            <a:avLst/>
          </a:prstGeom>
          <a:solidFill>
            <a:srgbClr val="FFBF00"/>
          </a:solidFill>
          <a:ln w="38100">
            <a:solidFill>
              <a:srgbClr val="FFB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Generalized Local Linear Approximation</a:t>
            </a:r>
          </a:p>
        </p:txBody>
      </p:sp>
      <p:sp>
        <p:nvSpPr>
          <p:cNvPr id="11" name="Rectangle 10">
            <a:extLst>
              <a:ext uri="{FF2B5EF4-FFF2-40B4-BE49-F238E27FC236}">
                <a16:creationId xmlns:a16="http://schemas.microsoft.com/office/drawing/2014/main" id="{27FA073F-6488-762E-9423-ABD56CBABBE9}"/>
              </a:ext>
            </a:extLst>
          </p:cNvPr>
          <p:cNvSpPr/>
          <p:nvPr/>
        </p:nvSpPr>
        <p:spPr>
          <a:xfrm>
            <a:off x="6264874" y="1775875"/>
            <a:ext cx="5791199" cy="59312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method for estimating derivatives)</a:t>
            </a:r>
          </a:p>
        </p:txBody>
      </p:sp>
      <p:sp>
        <p:nvSpPr>
          <p:cNvPr id="12" name="Rectangle 11">
            <a:extLst>
              <a:ext uri="{FF2B5EF4-FFF2-40B4-BE49-F238E27FC236}">
                <a16:creationId xmlns:a16="http://schemas.microsoft.com/office/drawing/2014/main" id="{8E242B2F-3259-6A94-BA14-DD961B619B52}"/>
              </a:ext>
            </a:extLst>
          </p:cNvPr>
          <p:cNvSpPr/>
          <p:nvPr/>
        </p:nvSpPr>
        <p:spPr>
          <a:xfrm>
            <a:off x="6264872" y="2368999"/>
            <a:ext cx="5791199" cy="9023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 Create a time-delay embedded matrix for each indicator (4 is a good guess)</a:t>
            </a:r>
          </a:p>
        </p:txBody>
      </p:sp>
    </p:spTree>
    <p:extLst>
      <p:ext uri="{BB962C8B-B14F-4D97-AF65-F5344CB8AC3E}">
        <p14:creationId xmlns:p14="http://schemas.microsoft.com/office/powerpoint/2010/main" val="3639372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A3540-C34F-EE50-BCA3-B8F2CB8C3D5F}"/>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 GLLA</a:t>
            </a:r>
          </a:p>
        </p:txBody>
      </p:sp>
      <p:sp>
        <p:nvSpPr>
          <p:cNvPr id="3" name="Rectangle 2">
            <a:extLst>
              <a:ext uri="{FF2B5EF4-FFF2-40B4-BE49-F238E27FC236}">
                <a16:creationId xmlns:a16="http://schemas.microsoft.com/office/drawing/2014/main" id="{CC758C5D-EAC6-3AAA-B0A6-EBEB667405F1}"/>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10" name="Table 9">
            <a:extLst>
              <a:ext uri="{FF2B5EF4-FFF2-40B4-BE49-F238E27FC236}">
                <a16:creationId xmlns:a16="http://schemas.microsoft.com/office/drawing/2014/main" id="{63EAE0E8-0CF6-1A6C-38F4-FAB7CA1C9814}"/>
              </a:ext>
            </a:extLst>
          </p:cNvPr>
          <p:cNvGraphicFramePr>
            <a:graphicFrameLocks noGrp="1"/>
          </p:cNvGraphicFramePr>
          <p:nvPr>
            <p:extLst>
              <p:ext uri="{D42A27DB-BD31-4B8C-83A1-F6EECF244321}">
                <p14:modId xmlns:p14="http://schemas.microsoft.com/office/powerpoint/2010/main" val="1134655869"/>
              </p:ext>
            </p:extLst>
          </p:nvPr>
        </p:nvGraphicFramePr>
        <p:xfrm>
          <a:off x="430303" y="1304170"/>
          <a:ext cx="5665696" cy="3689985"/>
        </p:xfrm>
        <a:graphic>
          <a:graphicData uri="http://schemas.openxmlformats.org/drawingml/2006/table">
            <a:tbl>
              <a:tblPr>
                <a:tableStyleId>{5C22544A-7EE6-4342-B048-85BDC9FD1C3A}</a:tableStyleId>
              </a:tblPr>
              <a:tblGrid>
                <a:gridCol w="337939">
                  <a:extLst>
                    <a:ext uri="{9D8B030D-6E8A-4147-A177-3AD203B41FA5}">
                      <a16:colId xmlns:a16="http://schemas.microsoft.com/office/drawing/2014/main" val="3793200004"/>
                    </a:ext>
                  </a:extLst>
                </a:gridCol>
                <a:gridCol w="2086462">
                  <a:extLst>
                    <a:ext uri="{9D8B030D-6E8A-4147-A177-3AD203B41FA5}">
                      <a16:colId xmlns:a16="http://schemas.microsoft.com/office/drawing/2014/main" val="2759562418"/>
                    </a:ext>
                  </a:extLst>
                </a:gridCol>
                <a:gridCol w="648259">
                  <a:extLst>
                    <a:ext uri="{9D8B030D-6E8A-4147-A177-3AD203B41FA5}">
                      <a16:colId xmlns:a16="http://schemas.microsoft.com/office/drawing/2014/main" val="4077048856"/>
                    </a:ext>
                  </a:extLst>
                </a:gridCol>
                <a:gridCol w="648259">
                  <a:extLst>
                    <a:ext uri="{9D8B030D-6E8A-4147-A177-3AD203B41FA5}">
                      <a16:colId xmlns:a16="http://schemas.microsoft.com/office/drawing/2014/main" val="1646124079"/>
                    </a:ext>
                  </a:extLst>
                </a:gridCol>
                <a:gridCol w="648259">
                  <a:extLst>
                    <a:ext uri="{9D8B030D-6E8A-4147-A177-3AD203B41FA5}">
                      <a16:colId xmlns:a16="http://schemas.microsoft.com/office/drawing/2014/main" val="2232005507"/>
                    </a:ext>
                  </a:extLst>
                </a:gridCol>
                <a:gridCol w="648259">
                  <a:extLst>
                    <a:ext uri="{9D8B030D-6E8A-4147-A177-3AD203B41FA5}">
                      <a16:colId xmlns:a16="http://schemas.microsoft.com/office/drawing/2014/main" val="3101056808"/>
                    </a:ext>
                  </a:extLst>
                </a:gridCol>
                <a:gridCol w="648259">
                  <a:extLst>
                    <a:ext uri="{9D8B030D-6E8A-4147-A177-3AD203B41FA5}">
                      <a16:colId xmlns:a16="http://schemas.microsoft.com/office/drawing/2014/main" val="767945898"/>
                    </a:ext>
                  </a:extLst>
                </a:gridCol>
              </a:tblGrid>
              <a:tr h="203200">
                <a:tc>
                  <a:txBody>
                    <a:bodyPr/>
                    <a:lstStyle/>
                    <a:p>
                      <a:pPr algn="ctr" fontAlgn="b"/>
                      <a:r>
                        <a:rPr lang="en-US" sz="1800" b="1" u="none" strike="noStrike">
                          <a:effectLst/>
                        </a:rPr>
                        <a:t>ID</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Date</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V1</a:t>
                      </a:r>
                      <a:r>
                        <a:rPr lang="en-US" sz="1800" b="1" u="none" strike="noStrike" baseline="-25000" dirty="0">
                          <a:effectLst/>
                        </a:rPr>
                        <a:t>1</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V1</a:t>
                      </a:r>
                      <a:r>
                        <a:rPr lang="en-US" sz="1800" b="1" u="none" strike="noStrike" baseline="-25000" dirty="0">
                          <a:effectLst/>
                        </a:rPr>
                        <a:t>2</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V1</a:t>
                      </a:r>
                      <a:r>
                        <a:rPr lang="en-US" sz="1800" b="1" u="none" strike="noStrike" baseline="-25000" dirty="0">
                          <a:effectLst/>
                        </a:rPr>
                        <a:t>3</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V1</a:t>
                      </a:r>
                      <a:r>
                        <a:rPr lang="en-US" sz="1800" b="1" u="none" strike="noStrike" baseline="-25000" dirty="0">
                          <a:effectLst/>
                        </a:rPr>
                        <a:t>4</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V1</a:t>
                      </a:r>
                      <a:r>
                        <a:rPr lang="en-US" sz="1800" b="1" u="none" strike="noStrike" baseline="-25000" dirty="0">
                          <a:effectLst/>
                        </a:rPr>
                        <a:t>5</a:t>
                      </a:r>
                      <a:endParaRPr lang="en-US" sz="18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850693"/>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15:23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49736383"/>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10/22/18 23:23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359227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23:25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9613831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10/23/18 17:50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2371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10/23/18 19:39</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4354576"/>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10/24/18 0:00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969716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11:44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13575858"/>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15:37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1237367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20:46</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711685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21:07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521604"/>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22:54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213375"/>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u="none" strike="noStrike" dirty="0">
                          <a:effectLst/>
                        </a:rPr>
                        <a:t>10/25/18 23:47</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175797"/>
                  </a:ext>
                </a:extLst>
              </a:tr>
            </a:tbl>
          </a:graphicData>
        </a:graphic>
      </p:graphicFrame>
      <p:sp>
        <p:nvSpPr>
          <p:cNvPr id="11" name="Rectangle 10">
            <a:extLst>
              <a:ext uri="{FF2B5EF4-FFF2-40B4-BE49-F238E27FC236}">
                <a16:creationId xmlns:a16="http://schemas.microsoft.com/office/drawing/2014/main" id="{39BDB38A-9780-041D-D6FE-72E14377AD9D}"/>
              </a:ext>
            </a:extLst>
          </p:cNvPr>
          <p:cNvSpPr/>
          <p:nvPr/>
        </p:nvSpPr>
        <p:spPr>
          <a:xfrm>
            <a:off x="6264874" y="1303905"/>
            <a:ext cx="5791199" cy="593124"/>
          </a:xfrm>
          <a:prstGeom prst="rect">
            <a:avLst/>
          </a:prstGeom>
          <a:solidFill>
            <a:srgbClr val="FFBF00"/>
          </a:solidFill>
          <a:ln w="38100">
            <a:solidFill>
              <a:srgbClr val="FFB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Generalized Local Linear Approximation</a:t>
            </a:r>
          </a:p>
        </p:txBody>
      </p:sp>
      <p:sp>
        <p:nvSpPr>
          <p:cNvPr id="12" name="Rectangle 11">
            <a:extLst>
              <a:ext uri="{FF2B5EF4-FFF2-40B4-BE49-F238E27FC236}">
                <a16:creationId xmlns:a16="http://schemas.microsoft.com/office/drawing/2014/main" id="{8D8DE19C-0600-D3FF-D695-12E1C161A6EB}"/>
              </a:ext>
            </a:extLst>
          </p:cNvPr>
          <p:cNvSpPr/>
          <p:nvPr/>
        </p:nvSpPr>
        <p:spPr>
          <a:xfrm>
            <a:off x="6264874" y="1775875"/>
            <a:ext cx="5791199" cy="59312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method for estimating derivatives)</a:t>
            </a:r>
          </a:p>
        </p:txBody>
      </p:sp>
      <p:sp>
        <p:nvSpPr>
          <p:cNvPr id="13" name="Rectangle 12">
            <a:extLst>
              <a:ext uri="{FF2B5EF4-FFF2-40B4-BE49-F238E27FC236}">
                <a16:creationId xmlns:a16="http://schemas.microsoft.com/office/drawing/2014/main" id="{1EF57120-D747-61B9-A267-6C9FD8FEE12D}"/>
              </a:ext>
            </a:extLst>
          </p:cNvPr>
          <p:cNvSpPr/>
          <p:nvPr/>
        </p:nvSpPr>
        <p:spPr>
          <a:xfrm>
            <a:off x="6264872" y="2368999"/>
            <a:ext cx="5791199" cy="9023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 Create a time-delay embedded matrix for each indicator (4 is a good guess)</a:t>
            </a:r>
          </a:p>
        </p:txBody>
      </p:sp>
    </p:spTree>
    <p:extLst>
      <p:ext uri="{BB962C8B-B14F-4D97-AF65-F5344CB8AC3E}">
        <p14:creationId xmlns:p14="http://schemas.microsoft.com/office/powerpoint/2010/main" val="319624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A3540-C34F-EE50-BCA3-B8F2CB8C3D5F}"/>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 GLLA</a:t>
            </a:r>
          </a:p>
        </p:txBody>
      </p:sp>
      <p:sp>
        <p:nvSpPr>
          <p:cNvPr id="3" name="Rectangle 2">
            <a:extLst>
              <a:ext uri="{FF2B5EF4-FFF2-40B4-BE49-F238E27FC236}">
                <a16:creationId xmlns:a16="http://schemas.microsoft.com/office/drawing/2014/main" id="{CC758C5D-EAC6-3AAA-B0A6-EBEB667405F1}"/>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10" name="Table 9">
            <a:extLst>
              <a:ext uri="{FF2B5EF4-FFF2-40B4-BE49-F238E27FC236}">
                <a16:creationId xmlns:a16="http://schemas.microsoft.com/office/drawing/2014/main" id="{63EAE0E8-0CF6-1A6C-38F4-FAB7CA1C9814}"/>
              </a:ext>
            </a:extLst>
          </p:cNvPr>
          <p:cNvGraphicFramePr>
            <a:graphicFrameLocks noGrp="1"/>
          </p:cNvGraphicFramePr>
          <p:nvPr>
            <p:extLst>
              <p:ext uri="{D42A27DB-BD31-4B8C-83A1-F6EECF244321}">
                <p14:modId xmlns:p14="http://schemas.microsoft.com/office/powerpoint/2010/main" val="1624437879"/>
              </p:ext>
            </p:extLst>
          </p:nvPr>
        </p:nvGraphicFramePr>
        <p:xfrm>
          <a:off x="1471714" y="1843570"/>
          <a:ext cx="3241296" cy="3406140"/>
        </p:xfrm>
        <a:graphic>
          <a:graphicData uri="http://schemas.openxmlformats.org/drawingml/2006/table">
            <a:tbl>
              <a:tblPr>
                <a:tableStyleId>{5C22544A-7EE6-4342-B048-85BDC9FD1C3A}</a:tableStyleId>
              </a:tblPr>
              <a:tblGrid>
                <a:gridCol w="100717">
                  <a:extLst>
                    <a:ext uri="{9D8B030D-6E8A-4147-A177-3AD203B41FA5}">
                      <a16:colId xmlns:a16="http://schemas.microsoft.com/office/drawing/2014/main" val="1365707127"/>
                    </a:ext>
                  </a:extLst>
                </a:gridCol>
                <a:gridCol w="610392">
                  <a:extLst>
                    <a:ext uri="{9D8B030D-6E8A-4147-A177-3AD203B41FA5}">
                      <a16:colId xmlns:a16="http://schemas.microsoft.com/office/drawing/2014/main" val="4077048856"/>
                    </a:ext>
                  </a:extLst>
                </a:gridCol>
                <a:gridCol w="610392">
                  <a:extLst>
                    <a:ext uri="{9D8B030D-6E8A-4147-A177-3AD203B41FA5}">
                      <a16:colId xmlns:a16="http://schemas.microsoft.com/office/drawing/2014/main" val="1646124079"/>
                    </a:ext>
                  </a:extLst>
                </a:gridCol>
                <a:gridCol w="610392">
                  <a:extLst>
                    <a:ext uri="{9D8B030D-6E8A-4147-A177-3AD203B41FA5}">
                      <a16:colId xmlns:a16="http://schemas.microsoft.com/office/drawing/2014/main" val="2232005507"/>
                    </a:ext>
                  </a:extLst>
                </a:gridCol>
                <a:gridCol w="610392">
                  <a:extLst>
                    <a:ext uri="{9D8B030D-6E8A-4147-A177-3AD203B41FA5}">
                      <a16:colId xmlns:a16="http://schemas.microsoft.com/office/drawing/2014/main" val="3101056808"/>
                    </a:ext>
                  </a:extLst>
                </a:gridCol>
                <a:gridCol w="610392">
                  <a:extLst>
                    <a:ext uri="{9D8B030D-6E8A-4147-A177-3AD203B41FA5}">
                      <a16:colId xmlns:a16="http://schemas.microsoft.com/office/drawing/2014/main" val="767945898"/>
                    </a:ext>
                  </a:extLst>
                </a:gridCol>
                <a:gridCol w="88619">
                  <a:extLst>
                    <a:ext uri="{9D8B030D-6E8A-4147-A177-3AD203B41FA5}">
                      <a16:colId xmlns:a16="http://schemas.microsoft.com/office/drawing/2014/main" val="76335700"/>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9736383"/>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3592270"/>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6138319"/>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23710"/>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4354576"/>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9697165"/>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3575858"/>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2373677"/>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7116859"/>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521604"/>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213375"/>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175797"/>
                  </a:ext>
                </a:extLst>
              </a:tr>
            </a:tbl>
          </a:graphicData>
        </a:graphic>
      </p:graphicFrame>
      <p:sp>
        <p:nvSpPr>
          <p:cNvPr id="11" name="Rectangle 10">
            <a:extLst>
              <a:ext uri="{FF2B5EF4-FFF2-40B4-BE49-F238E27FC236}">
                <a16:creationId xmlns:a16="http://schemas.microsoft.com/office/drawing/2014/main" id="{39BDB38A-9780-041D-D6FE-72E14377AD9D}"/>
              </a:ext>
            </a:extLst>
          </p:cNvPr>
          <p:cNvSpPr/>
          <p:nvPr/>
        </p:nvSpPr>
        <p:spPr>
          <a:xfrm>
            <a:off x="6264874" y="1303905"/>
            <a:ext cx="5791199" cy="593124"/>
          </a:xfrm>
          <a:prstGeom prst="rect">
            <a:avLst/>
          </a:prstGeom>
          <a:solidFill>
            <a:srgbClr val="FFBF00"/>
          </a:solidFill>
          <a:ln w="38100">
            <a:solidFill>
              <a:srgbClr val="FFB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Generalized Local Linear Approximation</a:t>
            </a:r>
          </a:p>
        </p:txBody>
      </p:sp>
      <p:sp>
        <p:nvSpPr>
          <p:cNvPr id="12" name="Rectangle 11">
            <a:extLst>
              <a:ext uri="{FF2B5EF4-FFF2-40B4-BE49-F238E27FC236}">
                <a16:creationId xmlns:a16="http://schemas.microsoft.com/office/drawing/2014/main" id="{8D8DE19C-0600-D3FF-D695-12E1C161A6EB}"/>
              </a:ext>
            </a:extLst>
          </p:cNvPr>
          <p:cNvSpPr/>
          <p:nvPr/>
        </p:nvSpPr>
        <p:spPr>
          <a:xfrm>
            <a:off x="6264874" y="1775875"/>
            <a:ext cx="5791199" cy="59312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method for estimating derivatives)</a:t>
            </a:r>
          </a:p>
        </p:txBody>
      </p:sp>
      <p:sp>
        <p:nvSpPr>
          <p:cNvPr id="13" name="Rectangle 12">
            <a:extLst>
              <a:ext uri="{FF2B5EF4-FFF2-40B4-BE49-F238E27FC236}">
                <a16:creationId xmlns:a16="http://schemas.microsoft.com/office/drawing/2014/main" id="{1EF57120-D747-61B9-A267-6C9FD8FEE12D}"/>
              </a:ext>
            </a:extLst>
          </p:cNvPr>
          <p:cNvSpPr/>
          <p:nvPr/>
        </p:nvSpPr>
        <p:spPr>
          <a:xfrm>
            <a:off x="6264872" y="2368999"/>
            <a:ext cx="5791199" cy="9023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 Create a time-delay embedded matrix for each indicator (4 is a good guess)</a:t>
            </a:r>
          </a:p>
        </p:txBody>
      </p:sp>
      <p:sp>
        <p:nvSpPr>
          <p:cNvPr id="4" name="Rectangle 3">
            <a:extLst>
              <a:ext uri="{FF2B5EF4-FFF2-40B4-BE49-F238E27FC236}">
                <a16:creationId xmlns:a16="http://schemas.microsoft.com/office/drawing/2014/main" id="{CD9E0EE0-1C50-63D6-552E-31B46A805C1E}"/>
              </a:ext>
            </a:extLst>
          </p:cNvPr>
          <p:cNvSpPr/>
          <p:nvPr/>
        </p:nvSpPr>
        <p:spPr>
          <a:xfrm>
            <a:off x="208344" y="3429000"/>
            <a:ext cx="1180618" cy="610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X</a:t>
            </a:r>
            <a:r>
              <a:rPr lang="en-US" sz="28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(5) </a:t>
            </a:r>
            <a:r>
              <a:rPr lang="en-US"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Tree>
    <p:extLst>
      <p:ext uri="{BB962C8B-B14F-4D97-AF65-F5344CB8AC3E}">
        <p14:creationId xmlns:p14="http://schemas.microsoft.com/office/powerpoint/2010/main" val="49662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hart&#10;&#10;Description automatically generated">
            <a:extLst>
              <a:ext uri="{FF2B5EF4-FFF2-40B4-BE49-F238E27FC236}">
                <a16:creationId xmlns:a16="http://schemas.microsoft.com/office/drawing/2014/main" id="{F4EF80AB-65FC-D641-9427-CADD80A7E62C}"/>
              </a:ext>
            </a:extLst>
          </p:cNvPr>
          <p:cNvPicPr>
            <a:picLocks noChangeAspect="1"/>
          </p:cNvPicPr>
          <p:nvPr/>
        </p:nvPicPr>
        <p:blipFill>
          <a:blip r:embed="rId3"/>
          <a:stretch>
            <a:fillRect/>
          </a:stretch>
        </p:blipFill>
        <p:spPr>
          <a:xfrm>
            <a:off x="1839979" y="1087806"/>
            <a:ext cx="8243135" cy="5770194"/>
          </a:xfrm>
          <a:prstGeom prst="rect">
            <a:avLst/>
          </a:prstGeom>
        </p:spPr>
      </p:pic>
    </p:spTree>
    <p:extLst>
      <p:ext uri="{BB962C8B-B14F-4D97-AF65-F5344CB8AC3E}">
        <p14:creationId xmlns:p14="http://schemas.microsoft.com/office/powerpoint/2010/main" val="3637048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A3540-C34F-EE50-BCA3-B8F2CB8C3D5F}"/>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 GLLA</a:t>
            </a:r>
          </a:p>
        </p:txBody>
      </p:sp>
      <p:sp>
        <p:nvSpPr>
          <p:cNvPr id="3" name="Rectangle 2">
            <a:extLst>
              <a:ext uri="{FF2B5EF4-FFF2-40B4-BE49-F238E27FC236}">
                <a16:creationId xmlns:a16="http://schemas.microsoft.com/office/drawing/2014/main" id="{CC758C5D-EAC6-3AAA-B0A6-EBEB667405F1}"/>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10" name="Table 9">
            <a:extLst>
              <a:ext uri="{FF2B5EF4-FFF2-40B4-BE49-F238E27FC236}">
                <a16:creationId xmlns:a16="http://schemas.microsoft.com/office/drawing/2014/main" id="{63EAE0E8-0CF6-1A6C-38F4-FAB7CA1C9814}"/>
              </a:ext>
            </a:extLst>
          </p:cNvPr>
          <p:cNvGraphicFramePr>
            <a:graphicFrameLocks noGrp="1"/>
          </p:cNvGraphicFramePr>
          <p:nvPr/>
        </p:nvGraphicFramePr>
        <p:xfrm>
          <a:off x="1471714" y="1843570"/>
          <a:ext cx="3241296" cy="3406140"/>
        </p:xfrm>
        <a:graphic>
          <a:graphicData uri="http://schemas.openxmlformats.org/drawingml/2006/table">
            <a:tbl>
              <a:tblPr>
                <a:tableStyleId>{5C22544A-7EE6-4342-B048-85BDC9FD1C3A}</a:tableStyleId>
              </a:tblPr>
              <a:tblGrid>
                <a:gridCol w="100717">
                  <a:extLst>
                    <a:ext uri="{9D8B030D-6E8A-4147-A177-3AD203B41FA5}">
                      <a16:colId xmlns:a16="http://schemas.microsoft.com/office/drawing/2014/main" val="1365707127"/>
                    </a:ext>
                  </a:extLst>
                </a:gridCol>
                <a:gridCol w="610392">
                  <a:extLst>
                    <a:ext uri="{9D8B030D-6E8A-4147-A177-3AD203B41FA5}">
                      <a16:colId xmlns:a16="http://schemas.microsoft.com/office/drawing/2014/main" val="4077048856"/>
                    </a:ext>
                  </a:extLst>
                </a:gridCol>
                <a:gridCol w="610392">
                  <a:extLst>
                    <a:ext uri="{9D8B030D-6E8A-4147-A177-3AD203B41FA5}">
                      <a16:colId xmlns:a16="http://schemas.microsoft.com/office/drawing/2014/main" val="1646124079"/>
                    </a:ext>
                  </a:extLst>
                </a:gridCol>
                <a:gridCol w="610392">
                  <a:extLst>
                    <a:ext uri="{9D8B030D-6E8A-4147-A177-3AD203B41FA5}">
                      <a16:colId xmlns:a16="http://schemas.microsoft.com/office/drawing/2014/main" val="2232005507"/>
                    </a:ext>
                  </a:extLst>
                </a:gridCol>
                <a:gridCol w="610392">
                  <a:extLst>
                    <a:ext uri="{9D8B030D-6E8A-4147-A177-3AD203B41FA5}">
                      <a16:colId xmlns:a16="http://schemas.microsoft.com/office/drawing/2014/main" val="3101056808"/>
                    </a:ext>
                  </a:extLst>
                </a:gridCol>
                <a:gridCol w="610392">
                  <a:extLst>
                    <a:ext uri="{9D8B030D-6E8A-4147-A177-3AD203B41FA5}">
                      <a16:colId xmlns:a16="http://schemas.microsoft.com/office/drawing/2014/main" val="767945898"/>
                    </a:ext>
                  </a:extLst>
                </a:gridCol>
                <a:gridCol w="88619">
                  <a:extLst>
                    <a:ext uri="{9D8B030D-6E8A-4147-A177-3AD203B41FA5}">
                      <a16:colId xmlns:a16="http://schemas.microsoft.com/office/drawing/2014/main" val="76335700"/>
                    </a:ext>
                  </a:extLst>
                </a:gridCol>
              </a:tblGrid>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9736383"/>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3592270"/>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6138319"/>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23710"/>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4354576"/>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9697165"/>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3575858"/>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12373677"/>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7116859"/>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521604"/>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213375"/>
                  </a:ext>
                </a:extLst>
              </a:tr>
              <a:tr h="203200">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175797"/>
                  </a:ext>
                </a:extLst>
              </a:tr>
            </a:tbl>
          </a:graphicData>
        </a:graphic>
      </p:graphicFrame>
      <p:sp>
        <p:nvSpPr>
          <p:cNvPr id="11" name="Rectangle 10">
            <a:extLst>
              <a:ext uri="{FF2B5EF4-FFF2-40B4-BE49-F238E27FC236}">
                <a16:creationId xmlns:a16="http://schemas.microsoft.com/office/drawing/2014/main" id="{39BDB38A-9780-041D-D6FE-72E14377AD9D}"/>
              </a:ext>
            </a:extLst>
          </p:cNvPr>
          <p:cNvSpPr/>
          <p:nvPr/>
        </p:nvSpPr>
        <p:spPr>
          <a:xfrm>
            <a:off x="6264874" y="1303905"/>
            <a:ext cx="5791199" cy="593124"/>
          </a:xfrm>
          <a:prstGeom prst="rect">
            <a:avLst/>
          </a:prstGeom>
          <a:solidFill>
            <a:srgbClr val="FFBF00"/>
          </a:solidFill>
          <a:ln w="38100">
            <a:solidFill>
              <a:srgbClr val="FFB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Generalized Local Linear Approximation</a:t>
            </a:r>
          </a:p>
        </p:txBody>
      </p:sp>
      <p:sp>
        <p:nvSpPr>
          <p:cNvPr id="12" name="Rectangle 11">
            <a:extLst>
              <a:ext uri="{FF2B5EF4-FFF2-40B4-BE49-F238E27FC236}">
                <a16:creationId xmlns:a16="http://schemas.microsoft.com/office/drawing/2014/main" id="{8D8DE19C-0600-D3FF-D695-12E1C161A6EB}"/>
              </a:ext>
            </a:extLst>
          </p:cNvPr>
          <p:cNvSpPr/>
          <p:nvPr/>
        </p:nvSpPr>
        <p:spPr>
          <a:xfrm>
            <a:off x="6264874" y="1775875"/>
            <a:ext cx="5791199" cy="59312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method for estimating derivatives)</a:t>
            </a:r>
          </a:p>
        </p:txBody>
      </p:sp>
      <p:sp>
        <p:nvSpPr>
          <p:cNvPr id="13" name="Rectangle 12">
            <a:extLst>
              <a:ext uri="{FF2B5EF4-FFF2-40B4-BE49-F238E27FC236}">
                <a16:creationId xmlns:a16="http://schemas.microsoft.com/office/drawing/2014/main" id="{1EF57120-D747-61B9-A267-6C9FD8FEE12D}"/>
              </a:ext>
            </a:extLst>
          </p:cNvPr>
          <p:cNvSpPr/>
          <p:nvPr/>
        </p:nvSpPr>
        <p:spPr>
          <a:xfrm>
            <a:off x="6264872" y="2368999"/>
            <a:ext cx="5791199" cy="9023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 Create a time-delay embedded matrix for each indicator (4 is a good guess)</a:t>
            </a:r>
          </a:p>
        </p:txBody>
      </p:sp>
      <p:sp>
        <p:nvSpPr>
          <p:cNvPr id="14" name="Rectangle 13">
            <a:extLst>
              <a:ext uri="{FF2B5EF4-FFF2-40B4-BE49-F238E27FC236}">
                <a16:creationId xmlns:a16="http://schemas.microsoft.com/office/drawing/2014/main" id="{7BF5347F-0971-C854-2C8F-84E33C440265}"/>
              </a:ext>
            </a:extLst>
          </p:cNvPr>
          <p:cNvSpPr/>
          <p:nvPr/>
        </p:nvSpPr>
        <p:spPr>
          <a:xfrm>
            <a:off x="6264872" y="3429000"/>
            <a:ext cx="5791199" cy="9023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 Estimate the weights matrix of the derivatives </a:t>
            </a: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t>
            </a:r>
          </a:p>
        </p:txBody>
      </p:sp>
      <p:sp>
        <p:nvSpPr>
          <p:cNvPr id="4" name="Rectangle 3">
            <a:extLst>
              <a:ext uri="{FF2B5EF4-FFF2-40B4-BE49-F238E27FC236}">
                <a16:creationId xmlns:a16="http://schemas.microsoft.com/office/drawing/2014/main" id="{CD9E0EE0-1C50-63D6-552E-31B46A805C1E}"/>
              </a:ext>
            </a:extLst>
          </p:cNvPr>
          <p:cNvSpPr/>
          <p:nvPr/>
        </p:nvSpPr>
        <p:spPr>
          <a:xfrm>
            <a:off x="208344" y="3429000"/>
            <a:ext cx="1180618" cy="610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X</a:t>
            </a:r>
            <a:r>
              <a:rPr lang="en-US" sz="28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(5) </a:t>
            </a:r>
            <a:r>
              <a:rPr lang="en-US"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746ACD-17F8-931F-8E9B-FE6195553FC4}"/>
                  </a:ext>
                </a:extLst>
              </p:cNvPr>
              <p:cNvSpPr/>
              <p:nvPr/>
            </p:nvSpPr>
            <p:spPr>
              <a:xfrm>
                <a:off x="6264871" y="4489001"/>
                <a:ext cx="5791199" cy="90231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𝒀</m:t>
                      </m:r>
                      <m:r>
                        <a:rPr lang="en-US" sz="2800" b="0"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m:t>
                      </m:r>
                      <m: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𝑿𝑳</m:t>
                      </m:r>
                      <m:sSup>
                        <m:sSupPr>
                          <m:ctrlPr>
                            <a:rPr lang="en-US" sz="2800" b="0"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sSupPr>
                        <m:e>
                          <m:d>
                            <m:dPr>
                              <m:ctrlPr>
                                <a:rPr lang="en-US" sz="2800" i="1">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dPr>
                            <m:e>
                              <m:sSup>
                                <m:sSupPr>
                                  <m:ctrlPr>
                                    <a:rPr lang="en-US" sz="2800" i="1">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sSupPr>
                                <m:e>
                                  <m:r>
                                    <a:rPr lang="en-US" sz="2800" b="1" i="1">
                                      <a:solidFill>
                                        <a:schemeClr val="tx1"/>
                                      </a:solidFill>
                                      <a:latin typeface="Cambria Math" panose="02040503050406030204" pitchFamily="18" charset="0"/>
                                      <a:ea typeface="Helvetica Neue" panose="02000503000000020004" pitchFamily="2" charset="0"/>
                                      <a:cs typeface="Helvetica Neue" panose="02000503000000020004" pitchFamily="2" charset="0"/>
                                    </a:rPr>
                                    <m:t>𝑳</m:t>
                                  </m:r>
                                </m:e>
                                <m:sup>
                                  <m:r>
                                    <a:rPr lang="en-US" sz="2800" i="1">
                                      <a:solidFill>
                                        <a:schemeClr val="tx1"/>
                                      </a:solidFill>
                                      <a:latin typeface="Cambria Math" panose="02040503050406030204" pitchFamily="18" charset="0"/>
                                      <a:ea typeface="Helvetica Neue" panose="02000503000000020004" pitchFamily="2" charset="0"/>
                                      <a:cs typeface="Helvetica Neue" panose="02000503000000020004" pitchFamily="2" charset="0"/>
                                    </a:rPr>
                                    <m:t>′</m:t>
                                  </m:r>
                                </m:sup>
                              </m:sSup>
                              <m:r>
                                <a:rPr lang="en-US" sz="2800" b="1" i="1">
                                  <a:solidFill>
                                    <a:schemeClr val="tx1"/>
                                  </a:solidFill>
                                  <a:latin typeface="Cambria Math" panose="02040503050406030204" pitchFamily="18" charset="0"/>
                                  <a:ea typeface="Helvetica Neue" panose="02000503000000020004" pitchFamily="2" charset="0"/>
                                  <a:cs typeface="Helvetica Neue" panose="02000503000000020004" pitchFamily="2" charset="0"/>
                                </a:rPr>
                                <m:t>𝑳</m:t>
                              </m:r>
                            </m:e>
                          </m:d>
                        </m:e>
                        <m:sup>
                          <m:r>
                            <a:rPr lang="en-US" sz="2800" b="0"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−1</m:t>
                          </m:r>
                        </m:sup>
                      </m:sSup>
                    </m:oMath>
                  </m:oMathPara>
                </a14:m>
                <a:endParaRPr lang="en-US"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5" name="Rectangle 14">
                <a:extLst>
                  <a:ext uri="{FF2B5EF4-FFF2-40B4-BE49-F238E27FC236}">
                    <a16:creationId xmlns:a16="http://schemas.microsoft.com/office/drawing/2014/main" id="{FE746ACD-17F8-931F-8E9B-FE6195553FC4}"/>
                  </a:ext>
                </a:extLst>
              </p:cNvPr>
              <p:cNvSpPr>
                <a:spLocks noRot="1" noChangeAspect="1" noMove="1" noResize="1" noEditPoints="1" noAdjustHandles="1" noChangeArrowheads="1" noChangeShapeType="1" noTextEdit="1"/>
              </p:cNvSpPr>
              <p:nvPr/>
            </p:nvSpPr>
            <p:spPr>
              <a:xfrm>
                <a:off x="6264871" y="4489001"/>
                <a:ext cx="5791199" cy="902310"/>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1222131-D50D-3320-17E3-70DE2FE36035}"/>
                  </a:ext>
                </a:extLst>
              </p:cNvPr>
              <p:cNvSpPr/>
              <p:nvPr/>
            </p:nvSpPr>
            <p:spPr>
              <a:xfrm>
                <a:off x="6264870" y="5249710"/>
                <a:ext cx="5791199" cy="90231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sSubPr>
                        <m:e>
                          <m: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𝑳</m:t>
                          </m:r>
                        </m:e>
                        <m:sub>
                          <m:r>
                            <a:rPr lang="en-US" sz="2800" b="1" i="1" smtClean="0">
                              <a:solidFill>
                                <a:schemeClr val="tx1"/>
                              </a:solidFill>
                              <a:latin typeface="Cambria Math" panose="02040503050406030204" pitchFamily="18" charset="0"/>
                              <a:ea typeface="Cambria Math" panose="02040503050406030204" pitchFamily="18" charset="0"/>
                              <a:cs typeface="Helvetica Neue" panose="02000503000000020004" pitchFamily="2" charset="0"/>
                            </a:rPr>
                            <m:t>𝜶</m:t>
                          </m:r>
                        </m:sub>
                      </m:sSub>
                      <m: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 </m:t>
                      </m:r>
                      <m:f>
                        <m:fPr>
                          <m:ctrlP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fPr>
                        <m:num>
                          <m:sSup>
                            <m:sSupPr>
                              <m:ctrlP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sSupPr>
                            <m:e>
                              <m:d>
                                <m:dPr>
                                  <m:begChr m:val="["/>
                                  <m:endChr m:val="]"/>
                                  <m:ctrlP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dPr>
                                <m:e>
                                  <m:sSub>
                                    <m:sSubPr>
                                      <m:ctrlP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sSubPr>
                                    <m:e>
                                      <m:r>
                                        <a:rPr lang="en-US" sz="2800" b="1" i="1" smtClean="0">
                                          <a:solidFill>
                                            <a:schemeClr val="tx1"/>
                                          </a:solidFill>
                                          <a:latin typeface="Cambria Math" panose="02040503050406030204" pitchFamily="18" charset="0"/>
                                          <a:ea typeface="Cambria Math" panose="02040503050406030204" pitchFamily="18" charset="0"/>
                                          <a:cs typeface="Helvetica Neue" panose="02000503000000020004" pitchFamily="2" charset="0"/>
                                        </a:rPr>
                                        <m:t>𝚫</m:t>
                                      </m:r>
                                    </m:e>
                                    <m:sub>
                                      <m: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𝒕</m:t>
                                      </m:r>
                                    </m:sub>
                                  </m:sSub>
                                  <m:d>
                                    <m:dPr>
                                      <m:ctrlP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dPr>
                                    <m:e>
                                      <m: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𝒗</m:t>
                                      </m:r>
                                      <m: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m:t>
                                      </m:r>
                                      <m:acc>
                                        <m:accPr>
                                          <m:chr m:val="̅"/>
                                          <m:ctrlP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ctrlPr>
                                        </m:accPr>
                                        <m:e>
                                          <m:r>
                                            <a:rPr lang="en-US" sz="2800" b="1" i="1" smtClean="0">
                                              <a:solidFill>
                                                <a:schemeClr val="tx1"/>
                                              </a:solidFill>
                                              <a:latin typeface="Cambria Math" panose="02040503050406030204" pitchFamily="18" charset="0"/>
                                              <a:ea typeface="Helvetica Neue" panose="02000503000000020004" pitchFamily="2" charset="0"/>
                                              <a:cs typeface="Helvetica Neue" panose="02000503000000020004" pitchFamily="2" charset="0"/>
                                            </a:rPr>
                                            <m:t>𝒗</m:t>
                                          </m:r>
                                        </m:e>
                                      </m:acc>
                                    </m:e>
                                  </m:d>
                                </m:e>
                              </m:d>
                            </m:e>
                            <m:sup>
                              <m:r>
                                <a:rPr lang="en-US" sz="2800" b="1" i="1" smtClean="0">
                                  <a:solidFill>
                                    <a:schemeClr val="tx1"/>
                                  </a:solidFill>
                                  <a:latin typeface="Cambria Math" panose="02040503050406030204" pitchFamily="18" charset="0"/>
                                  <a:ea typeface="Cambria Math" panose="02040503050406030204" pitchFamily="18" charset="0"/>
                                  <a:cs typeface="Helvetica Neue" panose="02000503000000020004" pitchFamily="2" charset="0"/>
                                </a:rPr>
                                <m:t>𝜶</m:t>
                              </m:r>
                            </m:sup>
                          </m:sSup>
                        </m:num>
                        <m:den>
                          <m:r>
                            <a:rPr lang="en-US" sz="2800" b="1" i="1" smtClean="0">
                              <a:solidFill>
                                <a:schemeClr val="tx1"/>
                              </a:solidFill>
                              <a:latin typeface="Cambria Math" panose="02040503050406030204" pitchFamily="18" charset="0"/>
                              <a:ea typeface="Cambria Math" panose="02040503050406030204" pitchFamily="18" charset="0"/>
                              <a:cs typeface="Helvetica Neue" panose="02000503000000020004" pitchFamily="2" charset="0"/>
                            </a:rPr>
                            <m:t>𝜶</m:t>
                          </m:r>
                          <m:r>
                            <a:rPr lang="en-US" sz="2800" b="1" i="1" smtClean="0">
                              <a:solidFill>
                                <a:schemeClr val="tx1"/>
                              </a:solidFill>
                              <a:latin typeface="Cambria Math" panose="02040503050406030204" pitchFamily="18" charset="0"/>
                              <a:ea typeface="Cambria Math" panose="02040503050406030204" pitchFamily="18" charset="0"/>
                              <a:cs typeface="Helvetica Neue" panose="02000503000000020004" pitchFamily="2" charset="0"/>
                            </a:rPr>
                            <m:t>!</m:t>
                          </m:r>
                        </m:den>
                      </m:f>
                    </m:oMath>
                  </m:oMathPara>
                </a14:m>
                <a:endParaRPr lang="en-US"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6" name="Rectangle 15">
                <a:extLst>
                  <a:ext uri="{FF2B5EF4-FFF2-40B4-BE49-F238E27FC236}">
                    <a16:creationId xmlns:a16="http://schemas.microsoft.com/office/drawing/2014/main" id="{F1222131-D50D-3320-17E3-70DE2FE36035}"/>
                  </a:ext>
                </a:extLst>
              </p:cNvPr>
              <p:cNvSpPr>
                <a:spLocks noRot="1" noChangeAspect="1" noMove="1" noResize="1" noEditPoints="1" noAdjustHandles="1" noChangeArrowheads="1" noChangeShapeType="1" noTextEdit="1"/>
              </p:cNvSpPr>
              <p:nvPr/>
            </p:nvSpPr>
            <p:spPr>
              <a:xfrm>
                <a:off x="6264870" y="5249710"/>
                <a:ext cx="5791199" cy="902310"/>
              </a:xfrm>
              <a:prstGeom prst="rect">
                <a:avLst/>
              </a:prstGeom>
              <a:blipFill>
                <a:blip r:embed="rId3"/>
                <a:stretch>
                  <a:fillRect b="-8333"/>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852063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9A3540-C34F-EE50-BCA3-B8F2CB8C3D5F}"/>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 GLLA</a:t>
            </a:r>
          </a:p>
        </p:txBody>
      </p:sp>
      <p:sp>
        <p:nvSpPr>
          <p:cNvPr id="3" name="Rectangle 2">
            <a:extLst>
              <a:ext uri="{FF2B5EF4-FFF2-40B4-BE49-F238E27FC236}">
                <a16:creationId xmlns:a16="http://schemas.microsoft.com/office/drawing/2014/main" id="{CC758C5D-EAC6-3AAA-B0A6-EBEB667405F1}"/>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4" name="Table 3">
            <a:extLst>
              <a:ext uri="{FF2B5EF4-FFF2-40B4-BE49-F238E27FC236}">
                <a16:creationId xmlns:a16="http://schemas.microsoft.com/office/drawing/2014/main" id="{4CD7C0B3-F415-2FF0-430B-F96EFE2B741D}"/>
              </a:ext>
            </a:extLst>
          </p:cNvPr>
          <p:cNvGraphicFramePr>
            <a:graphicFrameLocks noGrp="1"/>
          </p:cNvGraphicFramePr>
          <p:nvPr>
            <p:extLst>
              <p:ext uri="{D42A27DB-BD31-4B8C-83A1-F6EECF244321}">
                <p14:modId xmlns:p14="http://schemas.microsoft.com/office/powerpoint/2010/main" val="3273445057"/>
              </p:ext>
            </p:extLst>
          </p:nvPr>
        </p:nvGraphicFramePr>
        <p:xfrm>
          <a:off x="1379427" y="1722142"/>
          <a:ext cx="3319893" cy="3689985"/>
        </p:xfrm>
        <a:graphic>
          <a:graphicData uri="http://schemas.openxmlformats.org/drawingml/2006/table">
            <a:tbl>
              <a:tblPr>
                <a:tableStyleId>{5C22544A-7EE6-4342-B048-85BDC9FD1C3A}</a:tableStyleId>
              </a:tblPr>
              <a:tblGrid>
                <a:gridCol w="301517">
                  <a:extLst>
                    <a:ext uri="{9D8B030D-6E8A-4147-A177-3AD203B41FA5}">
                      <a16:colId xmlns:a16="http://schemas.microsoft.com/office/drawing/2014/main" val="3793200004"/>
                    </a:ext>
                  </a:extLst>
                </a:gridCol>
                <a:gridCol w="1652565">
                  <a:extLst>
                    <a:ext uri="{9D8B030D-6E8A-4147-A177-3AD203B41FA5}">
                      <a16:colId xmlns:a16="http://schemas.microsoft.com/office/drawing/2014/main" val="2759562418"/>
                    </a:ext>
                  </a:extLst>
                </a:gridCol>
                <a:gridCol w="659757">
                  <a:extLst>
                    <a:ext uri="{9D8B030D-6E8A-4147-A177-3AD203B41FA5}">
                      <a16:colId xmlns:a16="http://schemas.microsoft.com/office/drawing/2014/main" val="4077048856"/>
                    </a:ext>
                  </a:extLst>
                </a:gridCol>
                <a:gridCol w="706054">
                  <a:extLst>
                    <a:ext uri="{9D8B030D-6E8A-4147-A177-3AD203B41FA5}">
                      <a16:colId xmlns:a16="http://schemas.microsoft.com/office/drawing/2014/main" val="3665033107"/>
                    </a:ext>
                  </a:extLst>
                </a:gridCol>
              </a:tblGrid>
              <a:tr h="203200">
                <a:tc>
                  <a:txBody>
                    <a:bodyPr/>
                    <a:lstStyle/>
                    <a:p>
                      <a:pPr algn="ctr" fontAlgn="b"/>
                      <a:r>
                        <a:rPr lang="en-US" sz="1800" b="1" u="none" strike="noStrike">
                          <a:effectLst/>
                        </a:rPr>
                        <a:t>ID</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Date</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V1</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0" u="none" strike="noStrike" dirty="0">
                          <a:solidFill>
                            <a:srgbClr val="000000"/>
                          </a:solidFill>
                          <a:effectLst/>
                          <a:latin typeface="Calibri" panose="020F0502020204030204" pitchFamily="34" charset="0"/>
                        </a:rPr>
                        <a:t>d</a:t>
                      </a:r>
                      <a:r>
                        <a:rPr lang="en-US" sz="1800" b="1" i="0" u="none" strike="noStrike" baseline="-25000" dirty="0">
                          <a:solidFill>
                            <a:srgbClr val="000000"/>
                          </a:solidFill>
                          <a:effectLst/>
                          <a:latin typeface="Calibri" panose="020F0502020204030204" pitchFamily="34" charset="0"/>
                        </a:rPr>
                        <a:t>V1</a:t>
                      </a:r>
                      <a:r>
                        <a:rPr lang="en-US" sz="1800" b="1" i="0" u="none" strike="noStrike" baseline="0" dirty="0">
                          <a:solidFill>
                            <a:srgbClr val="000000"/>
                          </a:solidFill>
                          <a:effectLst/>
                          <a:latin typeface="Calibri" panose="020F0502020204030204" pitchFamily="34" charset="0"/>
                        </a:rPr>
                        <a:t>/d</a:t>
                      </a:r>
                      <a:r>
                        <a:rPr lang="en-US" sz="1800" b="1" i="0" u="none" strike="noStrike" baseline="-25000" dirty="0">
                          <a:solidFill>
                            <a:srgbClr val="000000"/>
                          </a:solidFill>
                          <a:effectLst/>
                          <a:latin typeface="Calibri" panose="020F0502020204030204" pitchFamily="34" charset="0"/>
                        </a:rPr>
                        <a:t>t</a:t>
                      </a:r>
                      <a:endParaRPr lang="en-US" sz="1800" b="1"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850693"/>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15:23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-0.02</a:t>
                      </a: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49736383"/>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10/22/18 23:23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0.13</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359227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10/22/18 23:25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0.10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9613831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dirty="0">
                          <a:effectLst/>
                        </a:rPr>
                        <a:t>10/23/18 17:50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0.15</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23710"/>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10/23/18 19:39</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4354576"/>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dirty="0">
                          <a:effectLst/>
                        </a:rPr>
                        <a:t>10/24/18 0:00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5</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-0.10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9697165"/>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11:44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-0.02</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13575858"/>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15:37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-0.05</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12373677"/>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1800" u="none" strike="noStrike">
                          <a:effectLst/>
                        </a:rPr>
                        <a:t>10/24/18 20:46</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0.07</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7116859"/>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21:07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-0.10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521604"/>
                  </a:ext>
                </a:extLst>
              </a:tr>
              <a:tr h="203200">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800" u="none" strike="noStrike">
                          <a:effectLst/>
                        </a:rPr>
                        <a:t>10/25/18 22:54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-0.12</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213375"/>
                  </a:ext>
                </a:extLst>
              </a:tr>
              <a:tr h="203200">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u="none" strike="noStrike" dirty="0">
                          <a:effectLst/>
                        </a:rPr>
                        <a:t>10/25/18 23:47</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175797"/>
                  </a:ext>
                </a:extLst>
              </a:tr>
            </a:tbl>
          </a:graphicData>
        </a:graphic>
      </p:graphicFrame>
      <p:sp>
        <p:nvSpPr>
          <p:cNvPr id="10" name="Rectangle 9">
            <a:extLst>
              <a:ext uri="{FF2B5EF4-FFF2-40B4-BE49-F238E27FC236}">
                <a16:creationId xmlns:a16="http://schemas.microsoft.com/office/drawing/2014/main" id="{615B2964-461F-5ACF-9D93-6A5071C114BA}"/>
              </a:ext>
            </a:extLst>
          </p:cNvPr>
          <p:cNvSpPr/>
          <p:nvPr/>
        </p:nvSpPr>
        <p:spPr>
          <a:xfrm>
            <a:off x="6264874" y="1303905"/>
            <a:ext cx="5791199" cy="593124"/>
          </a:xfrm>
          <a:prstGeom prst="rect">
            <a:avLst/>
          </a:prstGeom>
          <a:solidFill>
            <a:srgbClr val="FFBF00"/>
          </a:solidFill>
          <a:ln w="38100">
            <a:solidFill>
              <a:srgbClr val="FFB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Generalized Local Linear Approximation</a:t>
            </a:r>
          </a:p>
        </p:txBody>
      </p:sp>
      <p:sp>
        <p:nvSpPr>
          <p:cNvPr id="11" name="Rectangle 10">
            <a:extLst>
              <a:ext uri="{FF2B5EF4-FFF2-40B4-BE49-F238E27FC236}">
                <a16:creationId xmlns:a16="http://schemas.microsoft.com/office/drawing/2014/main" id="{27FA073F-6488-762E-9423-ABD56CBABBE9}"/>
              </a:ext>
            </a:extLst>
          </p:cNvPr>
          <p:cNvSpPr/>
          <p:nvPr/>
        </p:nvSpPr>
        <p:spPr>
          <a:xfrm>
            <a:off x="6264874" y="1775875"/>
            <a:ext cx="5791199" cy="59312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method for estimating derivatives)</a:t>
            </a:r>
          </a:p>
        </p:txBody>
      </p:sp>
      <p:sp>
        <p:nvSpPr>
          <p:cNvPr id="12" name="Rectangle 11">
            <a:extLst>
              <a:ext uri="{FF2B5EF4-FFF2-40B4-BE49-F238E27FC236}">
                <a16:creationId xmlns:a16="http://schemas.microsoft.com/office/drawing/2014/main" id="{8E242B2F-3259-6A94-BA14-DD961B619B52}"/>
              </a:ext>
            </a:extLst>
          </p:cNvPr>
          <p:cNvSpPr/>
          <p:nvPr/>
        </p:nvSpPr>
        <p:spPr>
          <a:xfrm>
            <a:off x="6264872" y="2368999"/>
            <a:ext cx="5791199" cy="9023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 Create a time-delay embedded matrix for each indicator (4 is a good guess)</a:t>
            </a:r>
          </a:p>
        </p:txBody>
      </p:sp>
      <p:sp>
        <p:nvSpPr>
          <p:cNvPr id="8" name="Rectangle 7">
            <a:extLst>
              <a:ext uri="{FF2B5EF4-FFF2-40B4-BE49-F238E27FC236}">
                <a16:creationId xmlns:a16="http://schemas.microsoft.com/office/drawing/2014/main" id="{0102D4D8-317A-7EFA-63E6-614C0A582817}"/>
              </a:ext>
            </a:extLst>
          </p:cNvPr>
          <p:cNvSpPr/>
          <p:nvPr/>
        </p:nvSpPr>
        <p:spPr>
          <a:xfrm>
            <a:off x="6264872" y="3429000"/>
            <a:ext cx="5791199" cy="9023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 Estimate the weights matrix of the derivatives </a:t>
            </a: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t>
            </a:r>
          </a:p>
        </p:txBody>
      </p:sp>
      <p:sp>
        <p:nvSpPr>
          <p:cNvPr id="9" name="Rectangle 8">
            <a:extLst>
              <a:ext uri="{FF2B5EF4-FFF2-40B4-BE49-F238E27FC236}">
                <a16:creationId xmlns:a16="http://schemas.microsoft.com/office/drawing/2014/main" id="{F17B71DA-66F1-A2A3-5434-820009C7A113}"/>
              </a:ext>
            </a:extLst>
          </p:cNvPr>
          <p:cNvSpPr/>
          <p:nvPr/>
        </p:nvSpPr>
        <p:spPr>
          <a:xfrm>
            <a:off x="6264871" y="4509817"/>
            <a:ext cx="5791199" cy="9023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 Multiply and get the derivatives.</a:t>
            </a:r>
            <a:endPar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75120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AC6A7B-1D68-4E4A-9A11-14F3EEAD474B}"/>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a:t>
            </a:r>
          </a:p>
        </p:txBody>
      </p:sp>
      <p:sp>
        <p:nvSpPr>
          <p:cNvPr id="3" name="Rectangle 2">
            <a:extLst>
              <a:ext uri="{FF2B5EF4-FFF2-40B4-BE49-F238E27FC236}">
                <a16:creationId xmlns:a16="http://schemas.microsoft.com/office/drawing/2014/main" id="{AD0586F0-7F9A-004D-B980-72ADF25B883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5" name="Table 4">
            <a:extLst>
              <a:ext uri="{FF2B5EF4-FFF2-40B4-BE49-F238E27FC236}">
                <a16:creationId xmlns:a16="http://schemas.microsoft.com/office/drawing/2014/main" id="{911C06FE-90DF-6A49-AAE4-F305CF1428BF}"/>
              </a:ext>
            </a:extLst>
          </p:cNvPr>
          <p:cNvGraphicFramePr>
            <a:graphicFrameLocks noGrp="1"/>
          </p:cNvGraphicFramePr>
          <p:nvPr>
            <p:extLst>
              <p:ext uri="{D42A27DB-BD31-4B8C-83A1-F6EECF244321}">
                <p14:modId xmlns:p14="http://schemas.microsoft.com/office/powerpoint/2010/main" val="4127804524"/>
              </p:ext>
            </p:extLst>
          </p:nvPr>
        </p:nvGraphicFramePr>
        <p:xfrm>
          <a:off x="439836" y="1827030"/>
          <a:ext cx="5521127" cy="3689985"/>
        </p:xfrm>
        <a:graphic>
          <a:graphicData uri="http://schemas.openxmlformats.org/drawingml/2006/table">
            <a:tbl>
              <a:tblPr>
                <a:tableStyleId>{5C22544A-7EE6-4342-B048-85BDC9FD1C3A}</a:tableStyleId>
              </a:tblPr>
              <a:tblGrid>
                <a:gridCol w="579300">
                  <a:extLst>
                    <a:ext uri="{9D8B030D-6E8A-4147-A177-3AD203B41FA5}">
                      <a16:colId xmlns:a16="http://schemas.microsoft.com/office/drawing/2014/main" val="3793200004"/>
                    </a:ext>
                  </a:extLst>
                </a:gridCol>
                <a:gridCol w="1783237">
                  <a:extLst>
                    <a:ext uri="{9D8B030D-6E8A-4147-A177-3AD203B41FA5}">
                      <a16:colId xmlns:a16="http://schemas.microsoft.com/office/drawing/2014/main" val="2759562418"/>
                    </a:ext>
                  </a:extLst>
                </a:gridCol>
                <a:gridCol w="631718">
                  <a:extLst>
                    <a:ext uri="{9D8B030D-6E8A-4147-A177-3AD203B41FA5}">
                      <a16:colId xmlns:a16="http://schemas.microsoft.com/office/drawing/2014/main" val="4077048856"/>
                    </a:ext>
                  </a:extLst>
                </a:gridCol>
                <a:gridCol w="631718">
                  <a:extLst>
                    <a:ext uri="{9D8B030D-6E8A-4147-A177-3AD203B41FA5}">
                      <a16:colId xmlns:a16="http://schemas.microsoft.com/office/drawing/2014/main" val="1646124079"/>
                    </a:ext>
                  </a:extLst>
                </a:gridCol>
                <a:gridCol w="631718">
                  <a:extLst>
                    <a:ext uri="{9D8B030D-6E8A-4147-A177-3AD203B41FA5}">
                      <a16:colId xmlns:a16="http://schemas.microsoft.com/office/drawing/2014/main" val="2232005507"/>
                    </a:ext>
                  </a:extLst>
                </a:gridCol>
                <a:gridCol w="631718">
                  <a:extLst>
                    <a:ext uri="{9D8B030D-6E8A-4147-A177-3AD203B41FA5}">
                      <a16:colId xmlns:a16="http://schemas.microsoft.com/office/drawing/2014/main" val="3101056808"/>
                    </a:ext>
                  </a:extLst>
                </a:gridCol>
                <a:gridCol w="631718">
                  <a:extLst>
                    <a:ext uri="{9D8B030D-6E8A-4147-A177-3AD203B41FA5}">
                      <a16:colId xmlns:a16="http://schemas.microsoft.com/office/drawing/2014/main" val="767945898"/>
                    </a:ext>
                  </a:extLst>
                </a:gridCol>
              </a:tblGrid>
              <a:tr h="203200">
                <a:tc>
                  <a:txBody>
                    <a:bodyPr/>
                    <a:lstStyle/>
                    <a:p>
                      <a:pPr algn="ctr" fontAlgn="b"/>
                      <a:r>
                        <a:rPr lang="en-US" sz="1800" b="1" u="none" strike="noStrike">
                          <a:effectLst/>
                        </a:rPr>
                        <a:t>ID</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Date</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x1</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x2</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x3</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x4</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x5</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850693"/>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10/22/18 15:23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49736383"/>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10/22/18 23:23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dirty="0">
                          <a:effectLst/>
                        </a:rPr>
                        <a:t>0.13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dirty="0">
                          <a:effectLst/>
                        </a:rPr>
                        <a:t>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3592270"/>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10/22/18 23:25</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96138319"/>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10/23/18 17:50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23710"/>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10/23/18 19:39</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4354576"/>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10/24/18 0:00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9697165"/>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10/24/18 11:44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dirty="0">
                          <a:effectLst/>
                        </a:rPr>
                        <a:t>-0.02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13575858"/>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10/24/18 15:37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12373677"/>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10/24/18 20:46</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7116859"/>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10/25/18 21:07</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521604"/>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10/25/18 22:54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213375"/>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10/25/18 23:47</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175797"/>
                  </a:ext>
                </a:extLst>
              </a:tr>
            </a:tbl>
          </a:graphicData>
        </a:graphic>
      </p:graphicFrame>
      <p:graphicFrame>
        <p:nvGraphicFramePr>
          <p:cNvPr id="8" name="Table 7">
            <a:extLst>
              <a:ext uri="{FF2B5EF4-FFF2-40B4-BE49-F238E27FC236}">
                <a16:creationId xmlns:a16="http://schemas.microsoft.com/office/drawing/2014/main" id="{EEBB01B7-9CE4-57C4-AB73-5650A0088370}"/>
              </a:ext>
            </a:extLst>
          </p:cNvPr>
          <p:cNvGraphicFramePr>
            <a:graphicFrameLocks noGrp="1"/>
          </p:cNvGraphicFramePr>
          <p:nvPr>
            <p:extLst>
              <p:ext uri="{D42A27DB-BD31-4B8C-83A1-F6EECF244321}">
                <p14:modId xmlns:p14="http://schemas.microsoft.com/office/powerpoint/2010/main" val="3592124638"/>
              </p:ext>
            </p:extLst>
          </p:nvPr>
        </p:nvGraphicFramePr>
        <p:xfrm>
          <a:off x="7161151" y="2530003"/>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dirty="0">
                          <a:solidFill>
                            <a:srgbClr val="000000"/>
                          </a:solidFill>
                          <a:effectLst/>
                          <a:latin typeface="Calibri" panose="020F0502020204030204"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9" name="Rectangle 8">
            <a:extLst>
              <a:ext uri="{FF2B5EF4-FFF2-40B4-BE49-F238E27FC236}">
                <a16:creationId xmlns:a16="http://schemas.microsoft.com/office/drawing/2014/main" id="{EFCD0668-02C4-BEB0-4CDC-EC2A67210CA7}"/>
              </a:ext>
            </a:extLst>
          </p:cNvPr>
          <p:cNvSpPr/>
          <p:nvPr/>
        </p:nvSpPr>
        <p:spPr>
          <a:xfrm>
            <a:off x="7243307" y="1827030"/>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V1</a:t>
            </a:r>
          </a:p>
        </p:txBody>
      </p:sp>
      <p:sp>
        <p:nvSpPr>
          <p:cNvPr id="10" name="Rectangle 9">
            <a:extLst>
              <a:ext uri="{FF2B5EF4-FFF2-40B4-BE49-F238E27FC236}">
                <a16:creationId xmlns:a16="http://schemas.microsoft.com/office/drawing/2014/main" id="{748EA385-EA15-58A3-EDD5-E79D6FA6CBCE}"/>
              </a:ext>
            </a:extLst>
          </p:cNvPr>
          <p:cNvSpPr/>
          <p:nvPr/>
        </p:nvSpPr>
        <p:spPr>
          <a:xfrm>
            <a:off x="9383681" y="1827030"/>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V4</a:t>
            </a:r>
          </a:p>
        </p:txBody>
      </p:sp>
      <p:sp>
        <p:nvSpPr>
          <p:cNvPr id="11" name="Rectangle 10">
            <a:extLst>
              <a:ext uri="{FF2B5EF4-FFF2-40B4-BE49-F238E27FC236}">
                <a16:creationId xmlns:a16="http://schemas.microsoft.com/office/drawing/2014/main" id="{43AD334D-7D3B-7BD8-A6EF-CAA56AE54AF0}"/>
              </a:ext>
            </a:extLst>
          </p:cNvPr>
          <p:cNvSpPr/>
          <p:nvPr/>
        </p:nvSpPr>
        <p:spPr>
          <a:xfrm>
            <a:off x="8670223" y="1827030"/>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V3</a:t>
            </a:r>
          </a:p>
        </p:txBody>
      </p:sp>
      <p:sp>
        <p:nvSpPr>
          <p:cNvPr id="12" name="Rectangle 11">
            <a:extLst>
              <a:ext uri="{FF2B5EF4-FFF2-40B4-BE49-F238E27FC236}">
                <a16:creationId xmlns:a16="http://schemas.microsoft.com/office/drawing/2014/main" id="{E57B727E-ADAA-F21D-FC7C-F73166328CB5}"/>
              </a:ext>
            </a:extLst>
          </p:cNvPr>
          <p:cNvSpPr/>
          <p:nvPr/>
        </p:nvSpPr>
        <p:spPr>
          <a:xfrm>
            <a:off x="7956765" y="1827030"/>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V2</a:t>
            </a:r>
          </a:p>
        </p:txBody>
      </p:sp>
      <p:sp>
        <p:nvSpPr>
          <p:cNvPr id="13" name="Rectangle 12">
            <a:extLst>
              <a:ext uri="{FF2B5EF4-FFF2-40B4-BE49-F238E27FC236}">
                <a16:creationId xmlns:a16="http://schemas.microsoft.com/office/drawing/2014/main" id="{23E9456C-766D-C274-56DE-2ED8DDE2FF75}"/>
              </a:ext>
            </a:extLst>
          </p:cNvPr>
          <p:cNvSpPr/>
          <p:nvPr/>
        </p:nvSpPr>
        <p:spPr>
          <a:xfrm>
            <a:off x="10097138" y="1827030"/>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V5</a:t>
            </a:r>
          </a:p>
        </p:txBody>
      </p:sp>
      <p:sp>
        <p:nvSpPr>
          <p:cNvPr id="14" name="Rectangle 13">
            <a:extLst>
              <a:ext uri="{FF2B5EF4-FFF2-40B4-BE49-F238E27FC236}">
                <a16:creationId xmlns:a16="http://schemas.microsoft.com/office/drawing/2014/main" id="{98999F61-2E67-A8EA-A630-CFC299D523DA}"/>
              </a:ext>
            </a:extLst>
          </p:cNvPr>
          <p:cNvSpPr/>
          <p:nvPr/>
        </p:nvSpPr>
        <p:spPr>
          <a:xfrm>
            <a:off x="6693180" y="2618594"/>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V1</a:t>
            </a:r>
          </a:p>
        </p:txBody>
      </p:sp>
      <p:sp>
        <p:nvSpPr>
          <p:cNvPr id="15" name="Rectangle 14">
            <a:extLst>
              <a:ext uri="{FF2B5EF4-FFF2-40B4-BE49-F238E27FC236}">
                <a16:creationId xmlns:a16="http://schemas.microsoft.com/office/drawing/2014/main" id="{48189E85-489F-B61B-59C6-F7334502F852}"/>
              </a:ext>
            </a:extLst>
          </p:cNvPr>
          <p:cNvSpPr/>
          <p:nvPr/>
        </p:nvSpPr>
        <p:spPr>
          <a:xfrm>
            <a:off x="6693180" y="3169623"/>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V2</a:t>
            </a:r>
          </a:p>
        </p:txBody>
      </p:sp>
      <p:sp>
        <p:nvSpPr>
          <p:cNvPr id="16" name="Rectangle 15">
            <a:extLst>
              <a:ext uri="{FF2B5EF4-FFF2-40B4-BE49-F238E27FC236}">
                <a16:creationId xmlns:a16="http://schemas.microsoft.com/office/drawing/2014/main" id="{553C51AE-D151-299B-664D-8CFBCC16CD0D}"/>
              </a:ext>
            </a:extLst>
          </p:cNvPr>
          <p:cNvSpPr/>
          <p:nvPr/>
        </p:nvSpPr>
        <p:spPr>
          <a:xfrm>
            <a:off x="6693180" y="3720652"/>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V3</a:t>
            </a:r>
          </a:p>
        </p:txBody>
      </p:sp>
      <p:sp>
        <p:nvSpPr>
          <p:cNvPr id="17" name="Rectangle 16">
            <a:extLst>
              <a:ext uri="{FF2B5EF4-FFF2-40B4-BE49-F238E27FC236}">
                <a16:creationId xmlns:a16="http://schemas.microsoft.com/office/drawing/2014/main" id="{F48A2634-E689-12AC-6795-70FCFAA03CCF}"/>
              </a:ext>
            </a:extLst>
          </p:cNvPr>
          <p:cNvSpPr/>
          <p:nvPr/>
        </p:nvSpPr>
        <p:spPr>
          <a:xfrm>
            <a:off x="6693180" y="4271681"/>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V4</a:t>
            </a:r>
          </a:p>
        </p:txBody>
      </p:sp>
      <p:sp>
        <p:nvSpPr>
          <p:cNvPr id="18" name="Rectangle 17">
            <a:extLst>
              <a:ext uri="{FF2B5EF4-FFF2-40B4-BE49-F238E27FC236}">
                <a16:creationId xmlns:a16="http://schemas.microsoft.com/office/drawing/2014/main" id="{19EEFB04-7421-36FC-D612-90D33BF7C795}"/>
              </a:ext>
            </a:extLst>
          </p:cNvPr>
          <p:cNvSpPr/>
          <p:nvPr/>
        </p:nvSpPr>
        <p:spPr>
          <a:xfrm>
            <a:off x="6693180" y="4822709"/>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V5</a:t>
            </a:r>
          </a:p>
        </p:txBody>
      </p:sp>
      <p:sp>
        <p:nvSpPr>
          <p:cNvPr id="19" name="Rectangle 18">
            <a:extLst>
              <a:ext uri="{FF2B5EF4-FFF2-40B4-BE49-F238E27FC236}">
                <a16:creationId xmlns:a16="http://schemas.microsoft.com/office/drawing/2014/main" id="{F2616983-603F-29EE-5E49-7DBA47262CDA}"/>
              </a:ext>
            </a:extLst>
          </p:cNvPr>
          <p:cNvSpPr/>
          <p:nvPr/>
        </p:nvSpPr>
        <p:spPr>
          <a:xfrm>
            <a:off x="7956765" y="5317018"/>
            <a:ext cx="2066996" cy="559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Zero-Order</a:t>
            </a:r>
          </a:p>
        </p:txBody>
      </p:sp>
    </p:spTree>
    <p:extLst>
      <p:ext uri="{BB962C8B-B14F-4D97-AF65-F5344CB8AC3E}">
        <p14:creationId xmlns:p14="http://schemas.microsoft.com/office/powerpoint/2010/main" val="294406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AC6A7B-1D68-4E4A-9A11-14F3EEAD474B}"/>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a:t>
            </a:r>
          </a:p>
        </p:txBody>
      </p:sp>
      <p:sp>
        <p:nvSpPr>
          <p:cNvPr id="3" name="Rectangle 2">
            <a:extLst>
              <a:ext uri="{FF2B5EF4-FFF2-40B4-BE49-F238E27FC236}">
                <a16:creationId xmlns:a16="http://schemas.microsoft.com/office/drawing/2014/main" id="{AD0586F0-7F9A-004D-B980-72ADF25B883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5" name="Table 4">
            <a:extLst>
              <a:ext uri="{FF2B5EF4-FFF2-40B4-BE49-F238E27FC236}">
                <a16:creationId xmlns:a16="http://schemas.microsoft.com/office/drawing/2014/main" id="{911C06FE-90DF-6A49-AAE4-F305CF1428BF}"/>
              </a:ext>
            </a:extLst>
          </p:cNvPr>
          <p:cNvGraphicFramePr>
            <a:graphicFrameLocks noGrp="1"/>
          </p:cNvGraphicFramePr>
          <p:nvPr/>
        </p:nvGraphicFramePr>
        <p:xfrm>
          <a:off x="439836" y="1827030"/>
          <a:ext cx="5521127" cy="3689985"/>
        </p:xfrm>
        <a:graphic>
          <a:graphicData uri="http://schemas.openxmlformats.org/drawingml/2006/table">
            <a:tbl>
              <a:tblPr>
                <a:tableStyleId>{5C22544A-7EE6-4342-B048-85BDC9FD1C3A}</a:tableStyleId>
              </a:tblPr>
              <a:tblGrid>
                <a:gridCol w="579300">
                  <a:extLst>
                    <a:ext uri="{9D8B030D-6E8A-4147-A177-3AD203B41FA5}">
                      <a16:colId xmlns:a16="http://schemas.microsoft.com/office/drawing/2014/main" val="3793200004"/>
                    </a:ext>
                  </a:extLst>
                </a:gridCol>
                <a:gridCol w="1783237">
                  <a:extLst>
                    <a:ext uri="{9D8B030D-6E8A-4147-A177-3AD203B41FA5}">
                      <a16:colId xmlns:a16="http://schemas.microsoft.com/office/drawing/2014/main" val="2759562418"/>
                    </a:ext>
                  </a:extLst>
                </a:gridCol>
                <a:gridCol w="631718">
                  <a:extLst>
                    <a:ext uri="{9D8B030D-6E8A-4147-A177-3AD203B41FA5}">
                      <a16:colId xmlns:a16="http://schemas.microsoft.com/office/drawing/2014/main" val="4077048856"/>
                    </a:ext>
                  </a:extLst>
                </a:gridCol>
                <a:gridCol w="631718">
                  <a:extLst>
                    <a:ext uri="{9D8B030D-6E8A-4147-A177-3AD203B41FA5}">
                      <a16:colId xmlns:a16="http://schemas.microsoft.com/office/drawing/2014/main" val="1646124079"/>
                    </a:ext>
                  </a:extLst>
                </a:gridCol>
                <a:gridCol w="631718">
                  <a:extLst>
                    <a:ext uri="{9D8B030D-6E8A-4147-A177-3AD203B41FA5}">
                      <a16:colId xmlns:a16="http://schemas.microsoft.com/office/drawing/2014/main" val="2232005507"/>
                    </a:ext>
                  </a:extLst>
                </a:gridCol>
                <a:gridCol w="631718">
                  <a:extLst>
                    <a:ext uri="{9D8B030D-6E8A-4147-A177-3AD203B41FA5}">
                      <a16:colId xmlns:a16="http://schemas.microsoft.com/office/drawing/2014/main" val="3101056808"/>
                    </a:ext>
                  </a:extLst>
                </a:gridCol>
                <a:gridCol w="631718">
                  <a:extLst>
                    <a:ext uri="{9D8B030D-6E8A-4147-A177-3AD203B41FA5}">
                      <a16:colId xmlns:a16="http://schemas.microsoft.com/office/drawing/2014/main" val="767945898"/>
                    </a:ext>
                  </a:extLst>
                </a:gridCol>
              </a:tblGrid>
              <a:tr h="203200">
                <a:tc>
                  <a:txBody>
                    <a:bodyPr/>
                    <a:lstStyle/>
                    <a:p>
                      <a:pPr algn="ctr" fontAlgn="b"/>
                      <a:r>
                        <a:rPr lang="en-US" sz="1800" b="1" u="none" strike="noStrike">
                          <a:effectLst/>
                        </a:rPr>
                        <a:t>ID</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Date</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x1</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x2</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x3</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x4</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effectLst/>
                        </a:rPr>
                        <a:t>d</a:t>
                      </a:r>
                      <a:r>
                        <a:rPr lang="en-US" sz="1800" baseline="-25000" dirty="0">
                          <a:effectLst/>
                        </a:rPr>
                        <a:t>x5</a:t>
                      </a:r>
                      <a:endParaRPr lang="en-US" sz="1800" baseline="-25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850693"/>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10/22/18 15:23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49736383"/>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10/22/18 23:23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dirty="0">
                          <a:effectLst/>
                        </a:rPr>
                        <a:t>0.13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dirty="0">
                          <a:effectLst/>
                        </a:rPr>
                        <a:t>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33592270"/>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10/22/18 23:25</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96138319"/>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10/23/18 17:50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7223710"/>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a:effectLst/>
                        </a:rPr>
                        <a:t>10/23/18 19:39</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4354576"/>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10/24/18 0:00</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9697165"/>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10/24/18 11:44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dirty="0">
                          <a:effectLst/>
                        </a:rPr>
                        <a:t>-0.02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13575858"/>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10/24/18 15:37</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12373677"/>
                  </a:ext>
                </a:extLst>
              </a:tr>
              <a:tr h="203200">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10/24/18 20:46</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0.13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lgn="ctr">
                        <a:spcBef>
                          <a:spcPts val="0"/>
                        </a:spcBef>
                        <a:spcAft>
                          <a:spcPts val="0"/>
                        </a:spcAft>
                      </a:pPr>
                      <a:r>
                        <a:rPr lang="en-US" sz="1800">
                          <a:effectLst/>
                        </a:rPr>
                        <a:t>0.03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37116859"/>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10/25/18 21:07</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6521604"/>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800" u="none" strike="noStrike" dirty="0">
                          <a:effectLst/>
                        </a:rPr>
                        <a:t>10/25/18 22:54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0.12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213375"/>
                  </a:ext>
                </a:extLst>
              </a:tr>
              <a:tr h="203200">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u="none" strike="noStrike" dirty="0">
                          <a:effectLst/>
                        </a:rPr>
                        <a:t>10/25/18 23:47</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a:effectLst/>
                        </a:rPr>
                        <a:t>-0.02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800" dirty="0">
                          <a:effectLst/>
                        </a:rPr>
                        <a:t>0.05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7175797"/>
                  </a:ext>
                </a:extLst>
              </a:tr>
            </a:tbl>
          </a:graphicData>
        </a:graphic>
      </p:graphicFrame>
      <p:graphicFrame>
        <p:nvGraphicFramePr>
          <p:cNvPr id="8" name="Table 7">
            <a:extLst>
              <a:ext uri="{FF2B5EF4-FFF2-40B4-BE49-F238E27FC236}">
                <a16:creationId xmlns:a16="http://schemas.microsoft.com/office/drawing/2014/main" id="{EEBB01B7-9CE4-57C4-AB73-5650A0088370}"/>
              </a:ext>
            </a:extLst>
          </p:cNvPr>
          <p:cNvGraphicFramePr>
            <a:graphicFrameLocks noGrp="1"/>
          </p:cNvGraphicFramePr>
          <p:nvPr>
            <p:extLst>
              <p:ext uri="{D42A27DB-BD31-4B8C-83A1-F6EECF244321}">
                <p14:modId xmlns:p14="http://schemas.microsoft.com/office/powerpoint/2010/main" val="3494067165"/>
              </p:ext>
            </p:extLst>
          </p:nvPr>
        </p:nvGraphicFramePr>
        <p:xfrm>
          <a:off x="7161151" y="2530003"/>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9" name="Rectangle 8">
            <a:extLst>
              <a:ext uri="{FF2B5EF4-FFF2-40B4-BE49-F238E27FC236}">
                <a16:creationId xmlns:a16="http://schemas.microsoft.com/office/drawing/2014/main" id="{EFCD0668-02C4-BEB0-4CDC-EC2A67210CA7}"/>
              </a:ext>
            </a:extLst>
          </p:cNvPr>
          <p:cNvSpPr/>
          <p:nvPr/>
        </p:nvSpPr>
        <p:spPr>
          <a:xfrm>
            <a:off x="7243307" y="1827030"/>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V1</a:t>
            </a:r>
          </a:p>
        </p:txBody>
      </p:sp>
      <p:sp>
        <p:nvSpPr>
          <p:cNvPr id="10" name="Rectangle 9">
            <a:extLst>
              <a:ext uri="{FF2B5EF4-FFF2-40B4-BE49-F238E27FC236}">
                <a16:creationId xmlns:a16="http://schemas.microsoft.com/office/drawing/2014/main" id="{748EA385-EA15-58A3-EDD5-E79D6FA6CBCE}"/>
              </a:ext>
            </a:extLst>
          </p:cNvPr>
          <p:cNvSpPr/>
          <p:nvPr/>
        </p:nvSpPr>
        <p:spPr>
          <a:xfrm>
            <a:off x="9383681" y="1827030"/>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V4</a:t>
            </a:r>
          </a:p>
        </p:txBody>
      </p:sp>
      <p:sp>
        <p:nvSpPr>
          <p:cNvPr id="11" name="Rectangle 10">
            <a:extLst>
              <a:ext uri="{FF2B5EF4-FFF2-40B4-BE49-F238E27FC236}">
                <a16:creationId xmlns:a16="http://schemas.microsoft.com/office/drawing/2014/main" id="{43AD334D-7D3B-7BD8-A6EF-CAA56AE54AF0}"/>
              </a:ext>
            </a:extLst>
          </p:cNvPr>
          <p:cNvSpPr/>
          <p:nvPr/>
        </p:nvSpPr>
        <p:spPr>
          <a:xfrm>
            <a:off x="8670223" y="1827030"/>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V3</a:t>
            </a:r>
          </a:p>
        </p:txBody>
      </p:sp>
      <p:sp>
        <p:nvSpPr>
          <p:cNvPr id="12" name="Rectangle 11">
            <a:extLst>
              <a:ext uri="{FF2B5EF4-FFF2-40B4-BE49-F238E27FC236}">
                <a16:creationId xmlns:a16="http://schemas.microsoft.com/office/drawing/2014/main" id="{E57B727E-ADAA-F21D-FC7C-F73166328CB5}"/>
              </a:ext>
            </a:extLst>
          </p:cNvPr>
          <p:cNvSpPr/>
          <p:nvPr/>
        </p:nvSpPr>
        <p:spPr>
          <a:xfrm>
            <a:off x="7956765" y="1827030"/>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V2</a:t>
            </a:r>
          </a:p>
        </p:txBody>
      </p:sp>
      <p:sp>
        <p:nvSpPr>
          <p:cNvPr id="13" name="Rectangle 12">
            <a:extLst>
              <a:ext uri="{FF2B5EF4-FFF2-40B4-BE49-F238E27FC236}">
                <a16:creationId xmlns:a16="http://schemas.microsoft.com/office/drawing/2014/main" id="{23E9456C-766D-C274-56DE-2ED8DDE2FF75}"/>
              </a:ext>
            </a:extLst>
          </p:cNvPr>
          <p:cNvSpPr/>
          <p:nvPr/>
        </p:nvSpPr>
        <p:spPr>
          <a:xfrm>
            <a:off x="10097138" y="1827030"/>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V5</a:t>
            </a:r>
          </a:p>
        </p:txBody>
      </p:sp>
      <p:sp>
        <p:nvSpPr>
          <p:cNvPr id="14" name="Rectangle 13">
            <a:extLst>
              <a:ext uri="{FF2B5EF4-FFF2-40B4-BE49-F238E27FC236}">
                <a16:creationId xmlns:a16="http://schemas.microsoft.com/office/drawing/2014/main" id="{98999F61-2E67-A8EA-A630-CFC299D523DA}"/>
              </a:ext>
            </a:extLst>
          </p:cNvPr>
          <p:cNvSpPr/>
          <p:nvPr/>
        </p:nvSpPr>
        <p:spPr>
          <a:xfrm>
            <a:off x="6693180" y="2618594"/>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V1</a:t>
            </a:r>
          </a:p>
        </p:txBody>
      </p:sp>
      <p:sp>
        <p:nvSpPr>
          <p:cNvPr id="15" name="Rectangle 14">
            <a:extLst>
              <a:ext uri="{FF2B5EF4-FFF2-40B4-BE49-F238E27FC236}">
                <a16:creationId xmlns:a16="http://schemas.microsoft.com/office/drawing/2014/main" id="{48189E85-489F-B61B-59C6-F7334502F852}"/>
              </a:ext>
            </a:extLst>
          </p:cNvPr>
          <p:cNvSpPr/>
          <p:nvPr/>
        </p:nvSpPr>
        <p:spPr>
          <a:xfrm>
            <a:off x="6693180" y="3169623"/>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V2</a:t>
            </a:r>
          </a:p>
        </p:txBody>
      </p:sp>
      <p:sp>
        <p:nvSpPr>
          <p:cNvPr id="16" name="Rectangle 15">
            <a:extLst>
              <a:ext uri="{FF2B5EF4-FFF2-40B4-BE49-F238E27FC236}">
                <a16:creationId xmlns:a16="http://schemas.microsoft.com/office/drawing/2014/main" id="{553C51AE-D151-299B-664D-8CFBCC16CD0D}"/>
              </a:ext>
            </a:extLst>
          </p:cNvPr>
          <p:cNvSpPr/>
          <p:nvPr/>
        </p:nvSpPr>
        <p:spPr>
          <a:xfrm>
            <a:off x="6693180" y="3720652"/>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V3</a:t>
            </a:r>
          </a:p>
        </p:txBody>
      </p:sp>
      <p:sp>
        <p:nvSpPr>
          <p:cNvPr id="17" name="Rectangle 16">
            <a:extLst>
              <a:ext uri="{FF2B5EF4-FFF2-40B4-BE49-F238E27FC236}">
                <a16:creationId xmlns:a16="http://schemas.microsoft.com/office/drawing/2014/main" id="{F48A2634-E689-12AC-6795-70FCFAA03CCF}"/>
              </a:ext>
            </a:extLst>
          </p:cNvPr>
          <p:cNvSpPr/>
          <p:nvPr/>
        </p:nvSpPr>
        <p:spPr>
          <a:xfrm>
            <a:off x="6693180" y="4271681"/>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V4</a:t>
            </a:r>
          </a:p>
        </p:txBody>
      </p:sp>
      <p:sp>
        <p:nvSpPr>
          <p:cNvPr id="18" name="Rectangle 17">
            <a:extLst>
              <a:ext uri="{FF2B5EF4-FFF2-40B4-BE49-F238E27FC236}">
                <a16:creationId xmlns:a16="http://schemas.microsoft.com/office/drawing/2014/main" id="{19EEFB04-7421-36FC-D612-90D33BF7C795}"/>
              </a:ext>
            </a:extLst>
          </p:cNvPr>
          <p:cNvSpPr/>
          <p:nvPr/>
        </p:nvSpPr>
        <p:spPr>
          <a:xfrm>
            <a:off x="6693180" y="4822709"/>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V5</a:t>
            </a:r>
          </a:p>
        </p:txBody>
      </p:sp>
      <p:sp>
        <p:nvSpPr>
          <p:cNvPr id="19" name="Rectangle 18">
            <a:extLst>
              <a:ext uri="{FF2B5EF4-FFF2-40B4-BE49-F238E27FC236}">
                <a16:creationId xmlns:a16="http://schemas.microsoft.com/office/drawing/2014/main" id="{F2616983-603F-29EE-5E49-7DBA47262CDA}"/>
              </a:ext>
            </a:extLst>
          </p:cNvPr>
          <p:cNvSpPr/>
          <p:nvPr/>
        </p:nvSpPr>
        <p:spPr>
          <a:xfrm>
            <a:off x="7956765" y="5317018"/>
            <a:ext cx="2066996" cy="559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Regularized Partial Correlations</a:t>
            </a:r>
          </a:p>
        </p:txBody>
      </p:sp>
    </p:spTree>
    <p:extLst>
      <p:ext uri="{BB962C8B-B14F-4D97-AF65-F5344CB8AC3E}">
        <p14:creationId xmlns:p14="http://schemas.microsoft.com/office/powerpoint/2010/main" val="136269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AC6A7B-1D68-4E4A-9A11-14F3EEAD474B}"/>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a:t>
            </a:r>
          </a:p>
        </p:txBody>
      </p:sp>
      <p:sp>
        <p:nvSpPr>
          <p:cNvPr id="3" name="Rectangle 2">
            <a:extLst>
              <a:ext uri="{FF2B5EF4-FFF2-40B4-BE49-F238E27FC236}">
                <a16:creationId xmlns:a16="http://schemas.microsoft.com/office/drawing/2014/main" id="{AD0586F0-7F9A-004D-B980-72ADF25B883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8" name="Table 7">
            <a:extLst>
              <a:ext uri="{FF2B5EF4-FFF2-40B4-BE49-F238E27FC236}">
                <a16:creationId xmlns:a16="http://schemas.microsoft.com/office/drawing/2014/main" id="{EEBB01B7-9CE4-57C4-AB73-5650A0088370}"/>
              </a:ext>
            </a:extLst>
          </p:cNvPr>
          <p:cNvGraphicFramePr>
            <a:graphicFrameLocks noGrp="1"/>
          </p:cNvGraphicFramePr>
          <p:nvPr/>
        </p:nvGraphicFramePr>
        <p:xfrm>
          <a:off x="7161151" y="2530003"/>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9" name="Rectangle 8">
            <a:extLst>
              <a:ext uri="{FF2B5EF4-FFF2-40B4-BE49-F238E27FC236}">
                <a16:creationId xmlns:a16="http://schemas.microsoft.com/office/drawing/2014/main" id="{EFCD0668-02C4-BEB0-4CDC-EC2A67210CA7}"/>
              </a:ext>
            </a:extLst>
          </p:cNvPr>
          <p:cNvSpPr/>
          <p:nvPr/>
        </p:nvSpPr>
        <p:spPr>
          <a:xfrm>
            <a:off x="7243307" y="1827030"/>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V1</a:t>
            </a:r>
          </a:p>
        </p:txBody>
      </p:sp>
      <p:sp>
        <p:nvSpPr>
          <p:cNvPr id="10" name="Rectangle 9">
            <a:extLst>
              <a:ext uri="{FF2B5EF4-FFF2-40B4-BE49-F238E27FC236}">
                <a16:creationId xmlns:a16="http://schemas.microsoft.com/office/drawing/2014/main" id="{748EA385-EA15-58A3-EDD5-E79D6FA6CBCE}"/>
              </a:ext>
            </a:extLst>
          </p:cNvPr>
          <p:cNvSpPr/>
          <p:nvPr/>
        </p:nvSpPr>
        <p:spPr>
          <a:xfrm>
            <a:off x="9383681" y="1827030"/>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V4</a:t>
            </a:r>
          </a:p>
        </p:txBody>
      </p:sp>
      <p:sp>
        <p:nvSpPr>
          <p:cNvPr id="11" name="Rectangle 10">
            <a:extLst>
              <a:ext uri="{FF2B5EF4-FFF2-40B4-BE49-F238E27FC236}">
                <a16:creationId xmlns:a16="http://schemas.microsoft.com/office/drawing/2014/main" id="{43AD334D-7D3B-7BD8-A6EF-CAA56AE54AF0}"/>
              </a:ext>
            </a:extLst>
          </p:cNvPr>
          <p:cNvSpPr/>
          <p:nvPr/>
        </p:nvSpPr>
        <p:spPr>
          <a:xfrm>
            <a:off x="8670223" y="1827030"/>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V3</a:t>
            </a:r>
          </a:p>
        </p:txBody>
      </p:sp>
      <p:sp>
        <p:nvSpPr>
          <p:cNvPr id="12" name="Rectangle 11">
            <a:extLst>
              <a:ext uri="{FF2B5EF4-FFF2-40B4-BE49-F238E27FC236}">
                <a16:creationId xmlns:a16="http://schemas.microsoft.com/office/drawing/2014/main" id="{E57B727E-ADAA-F21D-FC7C-F73166328CB5}"/>
              </a:ext>
            </a:extLst>
          </p:cNvPr>
          <p:cNvSpPr/>
          <p:nvPr/>
        </p:nvSpPr>
        <p:spPr>
          <a:xfrm>
            <a:off x="7956765" y="1827030"/>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V2</a:t>
            </a:r>
          </a:p>
        </p:txBody>
      </p:sp>
      <p:sp>
        <p:nvSpPr>
          <p:cNvPr id="13" name="Rectangle 12">
            <a:extLst>
              <a:ext uri="{FF2B5EF4-FFF2-40B4-BE49-F238E27FC236}">
                <a16:creationId xmlns:a16="http://schemas.microsoft.com/office/drawing/2014/main" id="{23E9456C-766D-C274-56DE-2ED8DDE2FF75}"/>
              </a:ext>
            </a:extLst>
          </p:cNvPr>
          <p:cNvSpPr/>
          <p:nvPr/>
        </p:nvSpPr>
        <p:spPr>
          <a:xfrm>
            <a:off x="10097138" y="1827030"/>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V5</a:t>
            </a:r>
          </a:p>
        </p:txBody>
      </p:sp>
      <p:sp>
        <p:nvSpPr>
          <p:cNvPr id="14" name="Rectangle 13">
            <a:extLst>
              <a:ext uri="{FF2B5EF4-FFF2-40B4-BE49-F238E27FC236}">
                <a16:creationId xmlns:a16="http://schemas.microsoft.com/office/drawing/2014/main" id="{98999F61-2E67-A8EA-A630-CFC299D523DA}"/>
              </a:ext>
            </a:extLst>
          </p:cNvPr>
          <p:cNvSpPr/>
          <p:nvPr/>
        </p:nvSpPr>
        <p:spPr>
          <a:xfrm>
            <a:off x="6693180" y="2618594"/>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V1</a:t>
            </a:r>
          </a:p>
        </p:txBody>
      </p:sp>
      <p:sp>
        <p:nvSpPr>
          <p:cNvPr id="15" name="Rectangle 14">
            <a:extLst>
              <a:ext uri="{FF2B5EF4-FFF2-40B4-BE49-F238E27FC236}">
                <a16:creationId xmlns:a16="http://schemas.microsoft.com/office/drawing/2014/main" id="{48189E85-489F-B61B-59C6-F7334502F852}"/>
              </a:ext>
            </a:extLst>
          </p:cNvPr>
          <p:cNvSpPr/>
          <p:nvPr/>
        </p:nvSpPr>
        <p:spPr>
          <a:xfrm>
            <a:off x="6693180" y="3169623"/>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V2</a:t>
            </a:r>
          </a:p>
        </p:txBody>
      </p:sp>
      <p:sp>
        <p:nvSpPr>
          <p:cNvPr id="16" name="Rectangle 15">
            <a:extLst>
              <a:ext uri="{FF2B5EF4-FFF2-40B4-BE49-F238E27FC236}">
                <a16:creationId xmlns:a16="http://schemas.microsoft.com/office/drawing/2014/main" id="{553C51AE-D151-299B-664D-8CFBCC16CD0D}"/>
              </a:ext>
            </a:extLst>
          </p:cNvPr>
          <p:cNvSpPr/>
          <p:nvPr/>
        </p:nvSpPr>
        <p:spPr>
          <a:xfrm>
            <a:off x="6693180" y="3720652"/>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V3</a:t>
            </a:r>
          </a:p>
        </p:txBody>
      </p:sp>
      <p:sp>
        <p:nvSpPr>
          <p:cNvPr id="17" name="Rectangle 16">
            <a:extLst>
              <a:ext uri="{FF2B5EF4-FFF2-40B4-BE49-F238E27FC236}">
                <a16:creationId xmlns:a16="http://schemas.microsoft.com/office/drawing/2014/main" id="{F48A2634-E689-12AC-6795-70FCFAA03CCF}"/>
              </a:ext>
            </a:extLst>
          </p:cNvPr>
          <p:cNvSpPr/>
          <p:nvPr/>
        </p:nvSpPr>
        <p:spPr>
          <a:xfrm>
            <a:off x="6693180" y="4271681"/>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V4</a:t>
            </a:r>
          </a:p>
        </p:txBody>
      </p:sp>
      <p:sp>
        <p:nvSpPr>
          <p:cNvPr id="18" name="Rectangle 17">
            <a:extLst>
              <a:ext uri="{FF2B5EF4-FFF2-40B4-BE49-F238E27FC236}">
                <a16:creationId xmlns:a16="http://schemas.microsoft.com/office/drawing/2014/main" id="{19EEFB04-7421-36FC-D612-90D33BF7C795}"/>
              </a:ext>
            </a:extLst>
          </p:cNvPr>
          <p:cNvSpPr/>
          <p:nvPr/>
        </p:nvSpPr>
        <p:spPr>
          <a:xfrm>
            <a:off x="6693180" y="4822709"/>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V5</a:t>
            </a:r>
          </a:p>
        </p:txBody>
      </p:sp>
      <p:sp>
        <p:nvSpPr>
          <p:cNvPr id="19" name="Rectangle 18">
            <a:extLst>
              <a:ext uri="{FF2B5EF4-FFF2-40B4-BE49-F238E27FC236}">
                <a16:creationId xmlns:a16="http://schemas.microsoft.com/office/drawing/2014/main" id="{F2616983-603F-29EE-5E49-7DBA47262CDA}"/>
              </a:ext>
            </a:extLst>
          </p:cNvPr>
          <p:cNvSpPr/>
          <p:nvPr/>
        </p:nvSpPr>
        <p:spPr>
          <a:xfrm>
            <a:off x="7956765" y="5317018"/>
            <a:ext cx="2066996" cy="559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Regularized Partial Correlations</a:t>
            </a:r>
          </a:p>
        </p:txBody>
      </p:sp>
      <p:pic>
        <p:nvPicPr>
          <p:cNvPr id="6" name="Picture 5" descr="A picture containing text, clock, vector graphics&#10;&#10;Description automatically generated">
            <a:extLst>
              <a:ext uri="{FF2B5EF4-FFF2-40B4-BE49-F238E27FC236}">
                <a16:creationId xmlns:a16="http://schemas.microsoft.com/office/drawing/2014/main" id="{8762B8B5-6CC2-0E9A-2776-3C17CBDAFB41}"/>
              </a:ext>
            </a:extLst>
          </p:cNvPr>
          <p:cNvPicPr>
            <a:picLocks noChangeAspect="1"/>
          </p:cNvPicPr>
          <p:nvPr/>
        </p:nvPicPr>
        <p:blipFill>
          <a:blip r:embed="rId2"/>
          <a:stretch>
            <a:fillRect/>
          </a:stretch>
        </p:blipFill>
        <p:spPr>
          <a:xfrm>
            <a:off x="922866" y="1443118"/>
            <a:ext cx="4555067" cy="4555067"/>
          </a:xfrm>
          <a:prstGeom prst="rect">
            <a:avLst/>
          </a:prstGeom>
        </p:spPr>
      </p:pic>
    </p:spTree>
    <p:extLst>
      <p:ext uri="{BB962C8B-B14F-4D97-AF65-F5344CB8AC3E}">
        <p14:creationId xmlns:p14="http://schemas.microsoft.com/office/powerpoint/2010/main" val="267682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AC6A7B-1D68-4E4A-9A11-14F3EEAD474B}"/>
              </a:ext>
            </a:extLst>
          </p:cNvPr>
          <p:cNvSpPr/>
          <p:nvPr/>
        </p:nvSpPr>
        <p:spPr>
          <a:xfrm>
            <a:off x="3200400" y="313081"/>
            <a:ext cx="5791200"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Dynamic EGA</a:t>
            </a:r>
          </a:p>
        </p:txBody>
      </p:sp>
      <p:sp>
        <p:nvSpPr>
          <p:cNvPr id="3" name="Rectangle 2">
            <a:extLst>
              <a:ext uri="{FF2B5EF4-FFF2-40B4-BE49-F238E27FC236}">
                <a16:creationId xmlns:a16="http://schemas.microsoft.com/office/drawing/2014/main" id="{AD0586F0-7F9A-004D-B980-72ADF25B8836}"/>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graphicFrame>
        <p:nvGraphicFramePr>
          <p:cNvPr id="8" name="Table 7">
            <a:extLst>
              <a:ext uri="{FF2B5EF4-FFF2-40B4-BE49-F238E27FC236}">
                <a16:creationId xmlns:a16="http://schemas.microsoft.com/office/drawing/2014/main" id="{EEBB01B7-9CE4-57C4-AB73-5650A0088370}"/>
              </a:ext>
            </a:extLst>
          </p:cNvPr>
          <p:cNvGraphicFramePr>
            <a:graphicFrameLocks noGrp="1"/>
          </p:cNvGraphicFramePr>
          <p:nvPr/>
        </p:nvGraphicFramePr>
        <p:xfrm>
          <a:off x="7161151" y="2530003"/>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9" name="Rectangle 8">
            <a:extLst>
              <a:ext uri="{FF2B5EF4-FFF2-40B4-BE49-F238E27FC236}">
                <a16:creationId xmlns:a16="http://schemas.microsoft.com/office/drawing/2014/main" id="{EFCD0668-02C4-BEB0-4CDC-EC2A67210CA7}"/>
              </a:ext>
            </a:extLst>
          </p:cNvPr>
          <p:cNvSpPr/>
          <p:nvPr/>
        </p:nvSpPr>
        <p:spPr>
          <a:xfrm>
            <a:off x="7243307" y="1827030"/>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V1</a:t>
            </a:r>
          </a:p>
        </p:txBody>
      </p:sp>
      <p:sp>
        <p:nvSpPr>
          <p:cNvPr id="10" name="Rectangle 9">
            <a:extLst>
              <a:ext uri="{FF2B5EF4-FFF2-40B4-BE49-F238E27FC236}">
                <a16:creationId xmlns:a16="http://schemas.microsoft.com/office/drawing/2014/main" id="{748EA385-EA15-58A3-EDD5-E79D6FA6CBCE}"/>
              </a:ext>
            </a:extLst>
          </p:cNvPr>
          <p:cNvSpPr/>
          <p:nvPr/>
        </p:nvSpPr>
        <p:spPr>
          <a:xfrm>
            <a:off x="9383681" y="1827030"/>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V4</a:t>
            </a:r>
          </a:p>
        </p:txBody>
      </p:sp>
      <p:sp>
        <p:nvSpPr>
          <p:cNvPr id="11" name="Rectangle 10">
            <a:extLst>
              <a:ext uri="{FF2B5EF4-FFF2-40B4-BE49-F238E27FC236}">
                <a16:creationId xmlns:a16="http://schemas.microsoft.com/office/drawing/2014/main" id="{43AD334D-7D3B-7BD8-A6EF-CAA56AE54AF0}"/>
              </a:ext>
            </a:extLst>
          </p:cNvPr>
          <p:cNvSpPr/>
          <p:nvPr/>
        </p:nvSpPr>
        <p:spPr>
          <a:xfrm>
            <a:off x="8670223" y="1827030"/>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V3</a:t>
            </a:r>
          </a:p>
        </p:txBody>
      </p:sp>
      <p:sp>
        <p:nvSpPr>
          <p:cNvPr id="12" name="Rectangle 11">
            <a:extLst>
              <a:ext uri="{FF2B5EF4-FFF2-40B4-BE49-F238E27FC236}">
                <a16:creationId xmlns:a16="http://schemas.microsoft.com/office/drawing/2014/main" id="{E57B727E-ADAA-F21D-FC7C-F73166328CB5}"/>
              </a:ext>
            </a:extLst>
          </p:cNvPr>
          <p:cNvSpPr/>
          <p:nvPr/>
        </p:nvSpPr>
        <p:spPr>
          <a:xfrm>
            <a:off x="7956765" y="1827030"/>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V2</a:t>
            </a:r>
          </a:p>
        </p:txBody>
      </p:sp>
      <p:sp>
        <p:nvSpPr>
          <p:cNvPr id="13" name="Rectangle 12">
            <a:extLst>
              <a:ext uri="{FF2B5EF4-FFF2-40B4-BE49-F238E27FC236}">
                <a16:creationId xmlns:a16="http://schemas.microsoft.com/office/drawing/2014/main" id="{23E9456C-766D-C274-56DE-2ED8DDE2FF75}"/>
              </a:ext>
            </a:extLst>
          </p:cNvPr>
          <p:cNvSpPr/>
          <p:nvPr/>
        </p:nvSpPr>
        <p:spPr>
          <a:xfrm>
            <a:off x="10097138" y="1827030"/>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a:t>
            </a:r>
            <a:r>
              <a:rPr lang="en-US" sz="2800" b="1" baseline="-25000" dirty="0"/>
              <a:t>V5</a:t>
            </a:r>
          </a:p>
        </p:txBody>
      </p:sp>
      <p:sp>
        <p:nvSpPr>
          <p:cNvPr id="14" name="Rectangle 13">
            <a:extLst>
              <a:ext uri="{FF2B5EF4-FFF2-40B4-BE49-F238E27FC236}">
                <a16:creationId xmlns:a16="http://schemas.microsoft.com/office/drawing/2014/main" id="{98999F61-2E67-A8EA-A630-CFC299D523DA}"/>
              </a:ext>
            </a:extLst>
          </p:cNvPr>
          <p:cNvSpPr/>
          <p:nvPr/>
        </p:nvSpPr>
        <p:spPr>
          <a:xfrm>
            <a:off x="6693180" y="2618594"/>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V1</a:t>
            </a:r>
          </a:p>
        </p:txBody>
      </p:sp>
      <p:sp>
        <p:nvSpPr>
          <p:cNvPr id="15" name="Rectangle 14">
            <a:extLst>
              <a:ext uri="{FF2B5EF4-FFF2-40B4-BE49-F238E27FC236}">
                <a16:creationId xmlns:a16="http://schemas.microsoft.com/office/drawing/2014/main" id="{48189E85-489F-B61B-59C6-F7334502F852}"/>
              </a:ext>
            </a:extLst>
          </p:cNvPr>
          <p:cNvSpPr/>
          <p:nvPr/>
        </p:nvSpPr>
        <p:spPr>
          <a:xfrm>
            <a:off x="6693180" y="3169623"/>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V2</a:t>
            </a:r>
          </a:p>
        </p:txBody>
      </p:sp>
      <p:sp>
        <p:nvSpPr>
          <p:cNvPr id="16" name="Rectangle 15">
            <a:extLst>
              <a:ext uri="{FF2B5EF4-FFF2-40B4-BE49-F238E27FC236}">
                <a16:creationId xmlns:a16="http://schemas.microsoft.com/office/drawing/2014/main" id="{553C51AE-D151-299B-664D-8CFBCC16CD0D}"/>
              </a:ext>
            </a:extLst>
          </p:cNvPr>
          <p:cNvSpPr/>
          <p:nvPr/>
        </p:nvSpPr>
        <p:spPr>
          <a:xfrm>
            <a:off x="6693180" y="3720652"/>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V3</a:t>
            </a:r>
          </a:p>
        </p:txBody>
      </p:sp>
      <p:sp>
        <p:nvSpPr>
          <p:cNvPr id="17" name="Rectangle 16">
            <a:extLst>
              <a:ext uri="{FF2B5EF4-FFF2-40B4-BE49-F238E27FC236}">
                <a16:creationId xmlns:a16="http://schemas.microsoft.com/office/drawing/2014/main" id="{F48A2634-E689-12AC-6795-70FCFAA03CCF}"/>
              </a:ext>
            </a:extLst>
          </p:cNvPr>
          <p:cNvSpPr/>
          <p:nvPr/>
        </p:nvSpPr>
        <p:spPr>
          <a:xfrm>
            <a:off x="6693180" y="4271681"/>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V4</a:t>
            </a:r>
          </a:p>
        </p:txBody>
      </p:sp>
      <p:sp>
        <p:nvSpPr>
          <p:cNvPr id="18" name="Rectangle 17">
            <a:extLst>
              <a:ext uri="{FF2B5EF4-FFF2-40B4-BE49-F238E27FC236}">
                <a16:creationId xmlns:a16="http://schemas.microsoft.com/office/drawing/2014/main" id="{19EEFB04-7421-36FC-D612-90D33BF7C795}"/>
              </a:ext>
            </a:extLst>
          </p:cNvPr>
          <p:cNvSpPr/>
          <p:nvPr/>
        </p:nvSpPr>
        <p:spPr>
          <a:xfrm>
            <a:off x="6693180" y="4822709"/>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
            </a:r>
            <a:r>
              <a:rPr lang="en-US" sz="1200" b="1" baseline="-25000" dirty="0"/>
              <a:t>V5</a:t>
            </a:r>
          </a:p>
        </p:txBody>
      </p:sp>
      <p:sp>
        <p:nvSpPr>
          <p:cNvPr id="19" name="Rectangle 18">
            <a:extLst>
              <a:ext uri="{FF2B5EF4-FFF2-40B4-BE49-F238E27FC236}">
                <a16:creationId xmlns:a16="http://schemas.microsoft.com/office/drawing/2014/main" id="{F2616983-603F-29EE-5E49-7DBA47262CDA}"/>
              </a:ext>
            </a:extLst>
          </p:cNvPr>
          <p:cNvSpPr/>
          <p:nvPr/>
        </p:nvSpPr>
        <p:spPr>
          <a:xfrm>
            <a:off x="7956765" y="5317018"/>
            <a:ext cx="2066996" cy="559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Regularized Partial Correlations</a:t>
            </a:r>
          </a:p>
        </p:txBody>
      </p:sp>
      <p:sp>
        <p:nvSpPr>
          <p:cNvPr id="20" name="Rectangle 19">
            <a:extLst>
              <a:ext uri="{FF2B5EF4-FFF2-40B4-BE49-F238E27FC236}">
                <a16:creationId xmlns:a16="http://schemas.microsoft.com/office/drawing/2014/main" id="{08708858-4D8C-AADC-F9C2-605AF8FD7EC0}"/>
              </a:ext>
            </a:extLst>
          </p:cNvPr>
          <p:cNvSpPr/>
          <p:nvPr/>
        </p:nvSpPr>
        <p:spPr>
          <a:xfrm>
            <a:off x="9290709" y="6340409"/>
            <a:ext cx="2893017" cy="51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ysClr val="windowText" lastClr="000000"/>
                </a:solidFill>
              </a:rPr>
              <a:t>See </a:t>
            </a:r>
            <a:r>
              <a:rPr lang="en-US" dirty="0">
                <a:solidFill>
                  <a:sysClr val="windowText" lastClr="000000"/>
                </a:solidFill>
                <a:hlinkClick r:id="rId2"/>
              </a:rPr>
              <a:t>Beck &amp; Jackson, 2020</a:t>
            </a:r>
            <a:endParaRPr lang="en-US" dirty="0">
              <a:solidFill>
                <a:sysClr val="windowText" lastClr="000000"/>
              </a:solidFill>
            </a:endParaRPr>
          </a:p>
        </p:txBody>
      </p:sp>
      <p:sp>
        <p:nvSpPr>
          <p:cNvPr id="21" name="Rectangle 20">
            <a:extLst>
              <a:ext uri="{FF2B5EF4-FFF2-40B4-BE49-F238E27FC236}">
                <a16:creationId xmlns:a16="http://schemas.microsoft.com/office/drawing/2014/main" id="{CB051F06-E644-F0FD-76E7-0EBF2B08F4F9}"/>
              </a:ext>
            </a:extLst>
          </p:cNvPr>
          <p:cNvSpPr/>
          <p:nvPr/>
        </p:nvSpPr>
        <p:spPr>
          <a:xfrm>
            <a:off x="271604" y="1655234"/>
            <a:ext cx="6165569" cy="117162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Factor Analysis</a:t>
            </a:r>
          </a:p>
          <a:p>
            <a:pPr algn="ctr"/>
            <a:r>
              <a:rPr lang="en-US" sz="2400" b="1" dirty="0">
                <a:solidFill>
                  <a:schemeClr val="tx1"/>
                </a:solidFill>
              </a:rPr>
              <a:t>Dynamic Factor Analysis</a:t>
            </a:r>
          </a:p>
          <a:p>
            <a:pPr algn="ctr"/>
            <a:r>
              <a:rPr lang="en-US" sz="2400" dirty="0">
                <a:solidFill>
                  <a:schemeClr val="tx1"/>
                </a:solidFill>
                <a:latin typeface="Courier" pitchFamily="2" charset="0"/>
              </a:rPr>
              <a:t>psych::</a:t>
            </a:r>
            <a:r>
              <a:rPr lang="en-US" sz="2400" dirty="0" err="1">
                <a:solidFill>
                  <a:schemeClr val="tx1"/>
                </a:solidFill>
                <a:latin typeface="Courier" pitchFamily="2" charset="0"/>
              </a:rPr>
              <a:t>fa.parallel</a:t>
            </a:r>
            <a:r>
              <a:rPr lang="en-US" sz="2400" dirty="0">
                <a:solidFill>
                  <a:schemeClr val="tx1"/>
                </a:solidFill>
                <a:latin typeface="Courier" pitchFamily="2" charset="0"/>
              </a:rPr>
              <a:t>()</a:t>
            </a:r>
            <a:r>
              <a:rPr lang="en-US" sz="2400" dirty="0">
                <a:solidFill>
                  <a:schemeClr val="tx1"/>
                </a:solidFill>
              </a:rPr>
              <a:t>, </a:t>
            </a:r>
            <a:r>
              <a:rPr lang="en-US" sz="2400" dirty="0">
                <a:solidFill>
                  <a:schemeClr val="tx1"/>
                </a:solidFill>
                <a:latin typeface="Courier" pitchFamily="2" charset="0"/>
              </a:rPr>
              <a:t>psych::fa()</a:t>
            </a:r>
          </a:p>
        </p:txBody>
      </p:sp>
      <p:sp>
        <p:nvSpPr>
          <p:cNvPr id="22" name="Rectangle 21">
            <a:extLst>
              <a:ext uri="{FF2B5EF4-FFF2-40B4-BE49-F238E27FC236}">
                <a16:creationId xmlns:a16="http://schemas.microsoft.com/office/drawing/2014/main" id="{D9B035E2-0F30-20FE-04E1-6E8679DE8617}"/>
              </a:ext>
            </a:extLst>
          </p:cNvPr>
          <p:cNvSpPr/>
          <p:nvPr/>
        </p:nvSpPr>
        <p:spPr>
          <a:xfrm>
            <a:off x="271604" y="3021118"/>
            <a:ext cx="6165568" cy="117162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Principle Components Analysis</a:t>
            </a:r>
          </a:p>
          <a:p>
            <a:pPr algn="ctr"/>
            <a:r>
              <a:rPr lang="en-US" sz="2400" dirty="0">
                <a:solidFill>
                  <a:schemeClr val="tx1"/>
                </a:solidFill>
                <a:latin typeface="Courier" pitchFamily="2" charset="0"/>
              </a:rPr>
              <a:t>psych::</a:t>
            </a:r>
            <a:r>
              <a:rPr lang="en-US" sz="2400" dirty="0" err="1">
                <a:solidFill>
                  <a:schemeClr val="tx1"/>
                </a:solidFill>
                <a:latin typeface="Courier" pitchFamily="2" charset="0"/>
              </a:rPr>
              <a:t>fa.parallel</a:t>
            </a:r>
            <a:r>
              <a:rPr lang="en-US" sz="2400" dirty="0">
                <a:solidFill>
                  <a:schemeClr val="tx1"/>
                </a:solidFill>
                <a:latin typeface="Courier" pitchFamily="2" charset="0"/>
              </a:rPr>
              <a:t>()</a:t>
            </a:r>
            <a:r>
              <a:rPr lang="en-US" sz="2400" dirty="0">
                <a:solidFill>
                  <a:schemeClr val="tx1"/>
                </a:solidFill>
              </a:rPr>
              <a:t>, </a:t>
            </a:r>
            <a:r>
              <a:rPr lang="en-US" sz="2400" dirty="0">
                <a:solidFill>
                  <a:schemeClr val="tx1"/>
                </a:solidFill>
                <a:latin typeface="Courier" pitchFamily="2" charset="0"/>
              </a:rPr>
              <a:t>psych::</a:t>
            </a:r>
            <a:r>
              <a:rPr lang="en-US" sz="2400" dirty="0" err="1">
                <a:solidFill>
                  <a:schemeClr val="tx1"/>
                </a:solidFill>
                <a:latin typeface="Courier" pitchFamily="2" charset="0"/>
              </a:rPr>
              <a:t>pca</a:t>
            </a:r>
            <a:r>
              <a:rPr lang="en-US" sz="2400" dirty="0">
                <a:solidFill>
                  <a:schemeClr val="tx1"/>
                </a:solidFill>
                <a:latin typeface="Courier" pitchFamily="2" charset="0"/>
              </a:rPr>
              <a:t>()</a:t>
            </a:r>
          </a:p>
        </p:txBody>
      </p:sp>
      <p:sp>
        <p:nvSpPr>
          <p:cNvPr id="23" name="Rectangle 22">
            <a:extLst>
              <a:ext uri="{FF2B5EF4-FFF2-40B4-BE49-F238E27FC236}">
                <a16:creationId xmlns:a16="http://schemas.microsoft.com/office/drawing/2014/main" id="{249E7B74-AE68-CEAF-830F-352D4242B32C}"/>
              </a:ext>
            </a:extLst>
          </p:cNvPr>
          <p:cNvSpPr/>
          <p:nvPr/>
        </p:nvSpPr>
        <p:spPr>
          <a:xfrm>
            <a:off x="271604" y="4395023"/>
            <a:ext cx="6165568" cy="117162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Other clustering techniques</a:t>
            </a:r>
          </a:p>
        </p:txBody>
      </p:sp>
    </p:spTree>
    <p:extLst>
      <p:ext uri="{BB962C8B-B14F-4D97-AF65-F5344CB8AC3E}">
        <p14:creationId xmlns:p14="http://schemas.microsoft.com/office/powerpoint/2010/main" val="70584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A1C29AD-7F3A-0346-8080-469D002C0F30}"/>
              </a:ext>
            </a:extLst>
          </p:cNvPr>
          <p:cNvGraphicFramePr>
            <a:graphicFrameLocks noGrp="1"/>
          </p:cNvGraphicFramePr>
          <p:nvPr/>
        </p:nvGraphicFramePr>
        <p:xfrm>
          <a:off x="1408533" y="2706209"/>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dirty="0">
                          <a:solidFill>
                            <a:srgbClr val="000000"/>
                          </a:solidFill>
                          <a:effectLst/>
                          <a:latin typeface="Calibri" panose="020F0502020204030204" pitchFamily="34" charset="0"/>
                        </a:rPr>
                        <a:t>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5" name="Rectangle 4">
            <a:extLst>
              <a:ext uri="{FF2B5EF4-FFF2-40B4-BE49-F238E27FC236}">
                <a16:creationId xmlns:a16="http://schemas.microsoft.com/office/drawing/2014/main" id="{FCC91D02-21D3-6A41-9AAF-939611D19D0E}"/>
              </a:ext>
            </a:extLst>
          </p:cNvPr>
          <p:cNvSpPr/>
          <p:nvPr/>
        </p:nvSpPr>
        <p:spPr>
          <a:xfrm>
            <a:off x="1490689" y="2003236"/>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V1</a:t>
            </a:r>
          </a:p>
        </p:txBody>
      </p:sp>
      <p:sp>
        <p:nvSpPr>
          <p:cNvPr id="6" name="Rectangle 5">
            <a:extLst>
              <a:ext uri="{FF2B5EF4-FFF2-40B4-BE49-F238E27FC236}">
                <a16:creationId xmlns:a16="http://schemas.microsoft.com/office/drawing/2014/main" id="{099C2200-803B-5B47-908D-8ABFA80367C9}"/>
              </a:ext>
            </a:extLst>
          </p:cNvPr>
          <p:cNvSpPr/>
          <p:nvPr/>
        </p:nvSpPr>
        <p:spPr>
          <a:xfrm>
            <a:off x="3631063" y="2003236"/>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V4</a:t>
            </a:r>
          </a:p>
        </p:txBody>
      </p:sp>
      <p:sp>
        <p:nvSpPr>
          <p:cNvPr id="7" name="Rectangle 6">
            <a:extLst>
              <a:ext uri="{FF2B5EF4-FFF2-40B4-BE49-F238E27FC236}">
                <a16:creationId xmlns:a16="http://schemas.microsoft.com/office/drawing/2014/main" id="{F1599287-366A-214F-AE6C-E0546CA2988A}"/>
              </a:ext>
            </a:extLst>
          </p:cNvPr>
          <p:cNvSpPr/>
          <p:nvPr/>
        </p:nvSpPr>
        <p:spPr>
          <a:xfrm>
            <a:off x="2917605" y="2003236"/>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V3</a:t>
            </a:r>
          </a:p>
        </p:txBody>
      </p:sp>
      <p:sp>
        <p:nvSpPr>
          <p:cNvPr id="8" name="Rectangle 7">
            <a:extLst>
              <a:ext uri="{FF2B5EF4-FFF2-40B4-BE49-F238E27FC236}">
                <a16:creationId xmlns:a16="http://schemas.microsoft.com/office/drawing/2014/main" id="{642B67AC-98D9-5249-ACD8-FCE8CF4836D0}"/>
              </a:ext>
            </a:extLst>
          </p:cNvPr>
          <p:cNvSpPr/>
          <p:nvPr/>
        </p:nvSpPr>
        <p:spPr>
          <a:xfrm>
            <a:off x="2204147" y="2003236"/>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V2</a:t>
            </a:r>
          </a:p>
        </p:txBody>
      </p:sp>
      <p:sp>
        <p:nvSpPr>
          <p:cNvPr id="9" name="Rectangle 8">
            <a:extLst>
              <a:ext uri="{FF2B5EF4-FFF2-40B4-BE49-F238E27FC236}">
                <a16:creationId xmlns:a16="http://schemas.microsoft.com/office/drawing/2014/main" id="{66E8FA2B-CFD4-3D4D-A567-97CD91D675AB}"/>
              </a:ext>
            </a:extLst>
          </p:cNvPr>
          <p:cNvSpPr/>
          <p:nvPr/>
        </p:nvSpPr>
        <p:spPr>
          <a:xfrm>
            <a:off x="4344520" y="2003236"/>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V5</a:t>
            </a:r>
          </a:p>
        </p:txBody>
      </p:sp>
      <p:sp>
        <p:nvSpPr>
          <p:cNvPr id="10" name="Rectangle 9">
            <a:extLst>
              <a:ext uri="{FF2B5EF4-FFF2-40B4-BE49-F238E27FC236}">
                <a16:creationId xmlns:a16="http://schemas.microsoft.com/office/drawing/2014/main" id="{A323D878-1CED-0F43-9DE2-FEACDBACD3C0}"/>
              </a:ext>
            </a:extLst>
          </p:cNvPr>
          <p:cNvSpPr/>
          <p:nvPr/>
        </p:nvSpPr>
        <p:spPr>
          <a:xfrm>
            <a:off x="940562" y="2794800"/>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V1</a:t>
            </a:r>
          </a:p>
        </p:txBody>
      </p:sp>
      <p:sp>
        <p:nvSpPr>
          <p:cNvPr id="11" name="Rectangle 10">
            <a:extLst>
              <a:ext uri="{FF2B5EF4-FFF2-40B4-BE49-F238E27FC236}">
                <a16:creationId xmlns:a16="http://schemas.microsoft.com/office/drawing/2014/main" id="{C825FF50-34E6-EE47-B575-CDCFA83A5831}"/>
              </a:ext>
            </a:extLst>
          </p:cNvPr>
          <p:cNvSpPr/>
          <p:nvPr/>
        </p:nvSpPr>
        <p:spPr>
          <a:xfrm>
            <a:off x="940562" y="3345829"/>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V2</a:t>
            </a:r>
          </a:p>
        </p:txBody>
      </p:sp>
      <p:sp>
        <p:nvSpPr>
          <p:cNvPr id="12" name="Rectangle 11">
            <a:extLst>
              <a:ext uri="{FF2B5EF4-FFF2-40B4-BE49-F238E27FC236}">
                <a16:creationId xmlns:a16="http://schemas.microsoft.com/office/drawing/2014/main" id="{98D04893-73C4-A94E-AB14-A8F782DC8CC2}"/>
              </a:ext>
            </a:extLst>
          </p:cNvPr>
          <p:cNvSpPr/>
          <p:nvPr/>
        </p:nvSpPr>
        <p:spPr>
          <a:xfrm>
            <a:off x="940562" y="3896858"/>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V3</a:t>
            </a:r>
          </a:p>
        </p:txBody>
      </p:sp>
      <p:sp>
        <p:nvSpPr>
          <p:cNvPr id="13" name="Rectangle 12">
            <a:extLst>
              <a:ext uri="{FF2B5EF4-FFF2-40B4-BE49-F238E27FC236}">
                <a16:creationId xmlns:a16="http://schemas.microsoft.com/office/drawing/2014/main" id="{42E22E6E-14DF-9C46-8E83-22B7533977B8}"/>
              </a:ext>
            </a:extLst>
          </p:cNvPr>
          <p:cNvSpPr/>
          <p:nvPr/>
        </p:nvSpPr>
        <p:spPr>
          <a:xfrm>
            <a:off x="940562" y="4447887"/>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V4</a:t>
            </a:r>
          </a:p>
        </p:txBody>
      </p:sp>
      <p:sp>
        <p:nvSpPr>
          <p:cNvPr id="14" name="Rectangle 13">
            <a:extLst>
              <a:ext uri="{FF2B5EF4-FFF2-40B4-BE49-F238E27FC236}">
                <a16:creationId xmlns:a16="http://schemas.microsoft.com/office/drawing/2014/main" id="{9219F6E5-2A33-E743-BA30-C20AF3D027BB}"/>
              </a:ext>
            </a:extLst>
          </p:cNvPr>
          <p:cNvSpPr/>
          <p:nvPr/>
        </p:nvSpPr>
        <p:spPr>
          <a:xfrm>
            <a:off x="940562" y="4998915"/>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V5</a:t>
            </a:r>
          </a:p>
        </p:txBody>
      </p:sp>
      <p:sp>
        <p:nvSpPr>
          <p:cNvPr id="2" name="Rectangle 1">
            <a:extLst>
              <a:ext uri="{FF2B5EF4-FFF2-40B4-BE49-F238E27FC236}">
                <a16:creationId xmlns:a16="http://schemas.microsoft.com/office/drawing/2014/main" id="{8C2200E2-F0D8-B346-B856-4FD2579A6628}"/>
              </a:ext>
            </a:extLst>
          </p:cNvPr>
          <p:cNvSpPr/>
          <p:nvPr/>
        </p:nvSpPr>
        <p:spPr>
          <a:xfrm>
            <a:off x="9298983" y="6345300"/>
            <a:ext cx="2893017" cy="51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ysClr val="windowText" lastClr="000000"/>
                </a:solidFill>
              </a:rPr>
              <a:t>See </a:t>
            </a:r>
            <a:r>
              <a:rPr lang="en-US" dirty="0">
                <a:solidFill>
                  <a:sysClr val="windowText" lastClr="000000"/>
                </a:solidFill>
                <a:hlinkClick r:id="rId3"/>
              </a:rPr>
              <a:t>Beck &amp; Jackson, 2020</a:t>
            </a:r>
            <a:endParaRPr lang="en-US" dirty="0">
              <a:solidFill>
                <a:sysClr val="windowText" lastClr="000000"/>
              </a:solidFill>
            </a:endParaRPr>
          </a:p>
        </p:txBody>
      </p:sp>
      <p:sp>
        <p:nvSpPr>
          <p:cNvPr id="19" name="Rectangle 18">
            <a:extLst>
              <a:ext uri="{FF2B5EF4-FFF2-40B4-BE49-F238E27FC236}">
                <a16:creationId xmlns:a16="http://schemas.microsoft.com/office/drawing/2014/main" id="{AECE12C0-84C8-F94C-B3EF-18922D4FE86E}"/>
              </a:ext>
            </a:extLst>
          </p:cNvPr>
          <p:cNvSpPr/>
          <p:nvPr/>
        </p:nvSpPr>
        <p:spPr>
          <a:xfrm>
            <a:off x="2158139" y="313081"/>
            <a:ext cx="7875722"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Bi/Multivariate: Correlations and (Basic) Structural Models</a:t>
            </a:r>
          </a:p>
        </p:txBody>
      </p:sp>
      <p:sp>
        <p:nvSpPr>
          <p:cNvPr id="20" name="Rectangle 19">
            <a:extLst>
              <a:ext uri="{FF2B5EF4-FFF2-40B4-BE49-F238E27FC236}">
                <a16:creationId xmlns:a16="http://schemas.microsoft.com/office/drawing/2014/main" id="{F9B6F25C-2A38-3E48-AE53-AA192BE3BE6F}"/>
              </a:ext>
            </a:extLst>
          </p:cNvPr>
          <p:cNvSpPr/>
          <p:nvPr/>
        </p:nvSpPr>
        <p:spPr>
          <a:xfrm>
            <a:off x="704021" y="0"/>
            <a:ext cx="10783957" cy="467139"/>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Statistical Methods</a:t>
            </a:r>
          </a:p>
        </p:txBody>
      </p:sp>
      <p:sp>
        <p:nvSpPr>
          <p:cNvPr id="3" name="Rectangle 2">
            <a:extLst>
              <a:ext uri="{FF2B5EF4-FFF2-40B4-BE49-F238E27FC236}">
                <a16:creationId xmlns:a16="http://schemas.microsoft.com/office/drawing/2014/main" id="{1B5E1342-50FB-484E-9F1A-DB8F1FEF121E}"/>
              </a:ext>
            </a:extLst>
          </p:cNvPr>
          <p:cNvSpPr/>
          <p:nvPr/>
        </p:nvSpPr>
        <p:spPr>
          <a:xfrm>
            <a:off x="5551532" y="1834516"/>
            <a:ext cx="6165569" cy="117162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Factor Analysis</a:t>
            </a:r>
          </a:p>
          <a:p>
            <a:pPr algn="ctr"/>
            <a:r>
              <a:rPr lang="en-US" sz="2400" b="1" dirty="0">
                <a:solidFill>
                  <a:schemeClr val="tx1"/>
                </a:solidFill>
              </a:rPr>
              <a:t>Dynamic Factor Analysis</a:t>
            </a:r>
          </a:p>
          <a:p>
            <a:pPr algn="ctr"/>
            <a:r>
              <a:rPr lang="en-US" sz="2400" dirty="0">
                <a:solidFill>
                  <a:schemeClr val="tx1"/>
                </a:solidFill>
                <a:latin typeface="Courier" pitchFamily="2" charset="0"/>
              </a:rPr>
              <a:t>psych::</a:t>
            </a:r>
            <a:r>
              <a:rPr lang="en-US" sz="2400" dirty="0" err="1">
                <a:solidFill>
                  <a:schemeClr val="tx1"/>
                </a:solidFill>
                <a:latin typeface="Courier" pitchFamily="2" charset="0"/>
              </a:rPr>
              <a:t>fa.parallel</a:t>
            </a:r>
            <a:r>
              <a:rPr lang="en-US" sz="2400" dirty="0">
                <a:solidFill>
                  <a:schemeClr val="tx1"/>
                </a:solidFill>
                <a:latin typeface="Courier" pitchFamily="2" charset="0"/>
              </a:rPr>
              <a:t>()</a:t>
            </a:r>
            <a:r>
              <a:rPr lang="en-US" sz="2400" dirty="0">
                <a:solidFill>
                  <a:schemeClr val="tx1"/>
                </a:solidFill>
              </a:rPr>
              <a:t>, </a:t>
            </a:r>
            <a:r>
              <a:rPr lang="en-US" sz="2400" dirty="0">
                <a:solidFill>
                  <a:schemeClr val="tx1"/>
                </a:solidFill>
                <a:latin typeface="Courier" pitchFamily="2" charset="0"/>
              </a:rPr>
              <a:t>psych::fa()</a:t>
            </a:r>
          </a:p>
        </p:txBody>
      </p:sp>
      <p:sp>
        <p:nvSpPr>
          <p:cNvPr id="21" name="Rectangle 20">
            <a:extLst>
              <a:ext uri="{FF2B5EF4-FFF2-40B4-BE49-F238E27FC236}">
                <a16:creationId xmlns:a16="http://schemas.microsoft.com/office/drawing/2014/main" id="{487129BD-C4EB-3A4E-BC1E-474862F428B1}"/>
              </a:ext>
            </a:extLst>
          </p:cNvPr>
          <p:cNvSpPr/>
          <p:nvPr/>
        </p:nvSpPr>
        <p:spPr>
          <a:xfrm>
            <a:off x="5551532" y="3200400"/>
            <a:ext cx="6165568" cy="117162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Principle Components Analysis</a:t>
            </a:r>
          </a:p>
          <a:p>
            <a:pPr algn="ctr"/>
            <a:r>
              <a:rPr lang="en-US" sz="2400" dirty="0">
                <a:solidFill>
                  <a:schemeClr val="tx1"/>
                </a:solidFill>
                <a:latin typeface="Courier" pitchFamily="2" charset="0"/>
              </a:rPr>
              <a:t>psych::</a:t>
            </a:r>
            <a:r>
              <a:rPr lang="en-US" sz="2400" dirty="0" err="1">
                <a:solidFill>
                  <a:schemeClr val="tx1"/>
                </a:solidFill>
                <a:latin typeface="Courier" pitchFamily="2" charset="0"/>
              </a:rPr>
              <a:t>fa.parallel</a:t>
            </a:r>
            <a:r>
              <a:rPr lang="en-US" sz="2400" dirty="0">
                <a:solidFill>
                  <a:schemeClr val="tx1"/>
                </a:solidFill>
                <a:latin typeface="Courier" pitchFamily="2" charset="0"/>
              </a:rPr>
              <a:t>()</a:t>
            </a:r>
            <a:r>
              <a:rPr lang="en-US" sz="2400" dirty="0">
                <a:solidFill>
                  <a:schemeClr val="tx1"/>
                </a:solidFill>
              </a:rPr>
              <a:t>, </a:t>
            </a:r>
            <a:r>
              <a:rPr lang="en-US" sz="2400" dirty="0">
                <a:solidFill>
                  <a:schemeClr val="tx1"/>
                </a:solidFill>
                <a:latin typeface="Courier" pitchFamily="2" charset="0"/>
              </a:rPr>
              <a:t>psych::</a:t>
            </a:r>
            <a:r>
              <a:rPr lang="en-US" sz="2400" dirty="0" err="1">
                <a:solidFill>
                  <a:schemeClr val="tx1"/>
                </a:solidFill>
                <a:latin typeface="Courier" pitchFamily="2" charset="0"/>
              </a:rPr>
              <a:t>pca</a:t>
            </a:r>
            <a:r>
              <a:rPr lang="en-US" sz="2400" dirty="0">
                <a:solidFill>
                  <a:schemeClr val="tx1"/>
                </a:solidFill>
                <a:latin typeface="Courier" pitchFamily="2" charset="0"/>
              </a:rPr>
              <a:t>()</a:t>
            </a:r>
          </a:p>
        </p:txBody>
      </p:sp>
      <p:sp>
        <p:nvSpPr>
          <p:cNvPr id="22" name="Rectangle 21">
            <a:extLst>
              <a:ext uri="{FF2B5EF4-FFF2-40B4-BE49-F238E27FC236}">
                <a16:creationId xmlns:a16="http://schemas.microsoft.com/office/drawing/2014/main" id="{B7747E6F-A3BC-804C-9306-CF0219C84102}"/>
              </a:ext>
            </a:extLst>
          </p:cNvPr>
          <p:cNvSpPr/>
          <p:nvPr/>
        </p:nvSpPr>
        <p:spPr>
          <a:xfrm>
            <a:off x="5551532" y="4574305"/>
            <a:ext cx="6165568" cy="117162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Other clustering techniques</a:t>
            </a:r>
          </a:p>
        </p:txBody>
      </p:sp>
    </p:spTree>
    <p:extLst>
      <p:ext uri="{BB962C8B-B14F-4D97-AF65-F5344CB8AC3E}">
        <p14:creationId xmlns:p14="http://schemas.microsoft.com/office/powerpoint/2010/main" val="226935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3" grpId="0" animBg="1"/>
      <p:bldP spid="21"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174B75-69B2-AAE4-2BF9-FC8DC2AC320B}"/>
              </a:ext>
            </a:extLst>
          </p:cNvPr>
          <p:cNvSpPr/>
          <p:nvPr/>
        </p:nvSpPr>
        <p:spPr>
          <a:xfrm>
            <a:off x="0" y="0"/>
            <a:ext cx="12192000" cy="6858000"/>
          </a:xfrm>
          <a:prstGeom prst="rect">
            <a:avLst/>
          </a:prstGeom>
          <a:solidFill>
            <a:srgbClr val="0049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Exercise 5: </a:t>
            </a:r>
          </a:p>
          <a:p>
            <a:pPr algn="ctr"/>
            <a:r>
              <a:rPr lang="en-US" sz="6600" b="1" dirty="0">
                <a:latin typeface="Helvetica Neue" panose="02000503000000020004" pitchFamily="2" charset="0"/>
                <a:ea typeface="Helvetica Neue" panose="02000503000000020004" pitchFamily="2" charset="0"/>
                <a:cs typeface="Helvetica Neue" panose="02000503000000020004" pitchFamily="2" charset="0"/>
              </a:rPr>
              <a:t>Dynamic Structural Models in </a:t>
            </a:r>
            <a:r>
              <a:rPr lang="en-US" sz="6600" b="1" dirty="0" err="1">
                <a:latin typeface="Helvetica Neue" panose="02000503000000020004" pitchFamily="2" charset="0"/>
                <a:ea typeface="Helvetica Neue" panose="02000503000000020004" pitchFamily="2" charset="0"/>
                <a:cs typeface="Helvetica Neue" panose="02000503000000020004" pitchFamily="2" charset="0"/>
              </a:rPr>
              <a:t>dynEGA</a:t>
            </a:r>
            <a:endParaRPr lang="en-US" sz="66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87368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BF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6BB716-FF81-ADF9-DCAB-6ABCA90A0203}"/>
              </a:ext>
            </a:extLst>
          </p:cNvPr>
          <p:cNvSpPr/>
          <p:nvPr/>
        </p:nvSpPr>
        <p:spPr>
          <a:xfrm>
            <a:off x="2372497" y="2458995"/>
            <a:ext cx="7327557"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Q &amp; A</a:t>
            </a:r>
          </a:p>
        </p:txBody>
      </p:sp>
    </p:spTree>
    <p:extLst>
      <p:ext uri="{BB962C8B-B14F-4D97-AF65-F5344CB8AC3E}">
        <p14:creationId xmlns:p14="http://schemas.microsoft.com/office/powerpoint/2010/main" val="1501873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3BB2B5-1D7D-D441-853E-EA456F7BA647}"/>
              </a:ext>
            </a:extLst>
          </p:cNvPr>
          <p:cNvPicPr>
            <a:picLocks noChangeAspect="1"/>
          </p:cNvPicPr>
          <p:nvPr/>
        </p:nvPicPr>
        <p:blipFill rotWithShape="1">
          <a:blip r:embed="rId2"/>
          <a:srcRect t="22254" b="14616"/>
          <a:stretch/>
        </p:blipFill>
        <p:spPr>
          <a:xfrm>
            <a:off x="2168085" y="393803"/>
            <a:ext cx="7430320" cy="6070393"/>
          </a:xfrm>
          <a:prstGeom prst="rect">
            <a:avLst/>
          </a:prstGeom>
          <a:solidFill>
            <a:srgbClr val="FFC000"/>
          </a:solidFill>
        </p:spPr>
      </p:pic>
      <p:cxnSp>
        <p:nvCxnSpPr>
          <p:cNvPr id="5" name="Straight Connector 4">
            <a:extLst>
              <a:ext uri="{FF2B5EF4-FFF2-40B4-BE49-F238E27FC236}">
                <a16:creationId xmlns:a16="http://schemas.microsoft.com/office/drawing/2014/main" id="{307B2ADC-3E72-2F42-9E0A-5008BADAE47A}"/>
              </a:ext>
            </a:extLst>
          </p:cNvPr>
          <p:cNvCxnSpPr>
            <a:cxnSpLocks/>
          </p:cNvCxnSpPr>
          <p:nvPr/>
        </p:nvCxnSpPr>
        <p:spPr>
          <a:xfrm flipV="1">
            <a:off x="6016410" y="1004478"/>
            <a:ext cx="3048498" cy="1186032"/>
          </a:xfrm>
          <a:prstGeom prst="line">
            <a:avLst/>
          </a:prstGeom>
          <a:ln w="76200">
            <a:solidFill>
              <a:srgbClr val="0117C6"/>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7B052-2A86-A348-AA61-61607DEC964F}"/>
              </a:ext>
            </a:extLst>
          </p:cNvPr>
          <p:cNvCxnSpPr>
            <a:cxnSpLocks/>
          </p:cNvCxnSpPr>
          <p:nvPr/>
        </p:nvCxnSpPr>
        <p:spPr>
          <a:xfrm flipH="1" flipV="1">
            <a:off x="2869800" y="1383685"/>
            <a:ext cx="3146611" cy="806824"/>
          </a:xfrm>
          <a:prstGeom prst="line">
            <a:avLst/>
          </a:prstGeom>
          <a:ln w="76200">
            <a:solidFill>
              <a:srgbClr val="0117C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68B2C3-1BE0-874B-A113-1E742E061A28}"/>
              </a:ext>
            </a:extLst>
          </p:cNvPr>
          <p:cNvCxnSpPr>
            <a:cxnSpLocks/>
          </p:cNvCxnSpPr>
          <p:nvPr/>
        </p:nvCxnSpPr>
        <p:spPr>
          <a:xfrm>
            <a:off x="6016410" y="2190509"/>
            <a:ext cx="0" cy="4006738"/>
          </a:xfrm>
          <a:prstGeom prst="line">
            <a:avLst/>
          </a:prstGeom>
          <a:ln w="76200">
            <a:solidFill>
              <a:srgbClr val="0117C6"/>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CE3459C-A3AC-0142-BE20-5ACAACE34D23}"/>
              </a:ext>
            </a:extLst>
          </p:cNvPr>
          <p:cNvSpPr/>
          <p:nvPr/>
        </p:nvSpPr>
        <p:spPr>
          <a:xfrm>
            <a:off x="8184995" y="6345044"/>
            <a:ext cx="3891776" cy="512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 </a:t>
            </a:r>
            <a:r>
              <a:rPr lang="en-US" dirty="0">
                <a:solidFill>
                  <a:srgbClr val="0563C1"/>
                </a:solidFill>
                <a:hlinkClick r:id="rId3"/>
              </a:rPr>
              <a:t>Boker</a:t>
            </a:r>
            <a:r>
              <a:rPr lang="en-US" dirty="0">
                <a:solidFill>
                  <a:schemeClr val="tx1"/>
                </a:solidFill>
                <a:hlinkClick r:id="rId3"/>
              </a:rPr>
              <a:t> &amp; Martin </a:t>
            </a:r>
            <a:r>
              <a:rPr lang="en-US" dirty="0">
                <a:solidFill>
                  <a:schemeClr val="tx1"/>
                </a:solidFill>
              </a:rPr>
              <a:t>(2018)</a:t>
            </a:r>
          </a:p>
        </p:txBody>
      </p:sp>
    </p:spTree>
    <p:extLst>
      <p:ext uri="{BB962C8B-B14F-4D97-AF65-F5344CB8AC3E}">
        <p14:creationId xmlns:p14="http://schemas.microsoft.com/office/powerpoint/2010/main" val="413455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BDAE13-0F03-9048-8885-B0395DC2E9E1}"/>
              </a:ext>
            </a:extLst>
          </p:cNvPr>
          <p:cNvSpPr/>
          <p:nvPr/>
        </p:nvSpPr>
        <p:spPr>
          <a:xfrm>
            <a:off x="704021" y="0"/>
            <a:ext cx="10783957" cy="13020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sp>
        <p:nvSpPr>
          <p:cNvPr id="6" name="Rectangle 5">
            <a:extLst>
              <a:ext uri="{FF2B5EF4-FFF2-40B4-BE49-F238E27FC236}">
                <a16:creationId xmlns:a16="http://schemas.microsoft.com/office/drawing/2014/main" id="{ABDD3FA9-3234-5540-A507-D1A9D0C81A0B}"/>
              </a:ext>
            </a:extLst>
          </p:cNvPr>
          <p:cNvSpPr/>
          <p:nvPr/>
        </p:nvSpPr>
        <p:spPr>
          <a:xfrm>
            <a:off x="573159" y="2216426"/>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Do you have sufficient N?</a:t>
            </a:r>
          </a:p>
        </p:txBody>
      </p:sp>
      <p:sp>
        <p:nvSpPr>
          <p:cNvPr id="7" name="Rectangle 6">
            <a:extLst>
              <a:ext uri="{FF2B5EF4-FFF2-40B4-BE49-F238E27FC236}">
                <a16:creationId xmlns:a16="http://schemas.microsoft.com/office/drawing/2014/main" id="{6B50A4E8-5397-5F48-AE26-31BA43AA17B2}"/>
              </a:ext>
            </a:extLst>
          </p:cNvPr>
          <p:cNvSpPr/>
          <p:nvPr/>
        </p:nvSpPr>
        <p:spPr>
          <a:xfrm>
            <a:off x="573159" y="3349487"/>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Do you have a variance or frequency problem? </a:t>
            </a:r>
          </a:p>
        </p:txBody>
      </p:sp>
      <p:sp>
        <p:nvSpPr>
          <p:cNvPr id="9" name="Rectangle 8">
            <a:extLst>
              <a:ext uri="{FF2B5EF4-FFF2-40B4-BE49-F238E27FC236}">
                <a16:creationId xmlns:a16="http://schemas.microsoft.com/office/drawing/2014/main" id="{3E4A7175-9C0E-DC49-8A78-2E2A903B2020}"/>
              </a:ext>
            </a:extLst>
          </p:cNvPr>
          <p:cNvSpPr/>
          <p:nvPr/>
        </p:nvSpPr>
        <p:spPr>
          <a:xfrm>
            <a:off x="573158" y="4482548"/>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The day-night problem</a:t>
            </a:r>
          </a:p>
        </p:txBody>
      </p:sp>
      <p:sp>
        <p:nvSpPr>
          <p:cNvPr id="10" name="Rectangle 9">
            <a:extLst>
              <a:ext uri="{FF2B5EF4-FFF2-40B4-BE49-F238E27FC236}">
                <a16:creationId xmlns:a16="http://schemas.microsoft.com/office/drawing/2014/main" id="{758317A2-0678-434A-88F1-5405BCA65FDC}"/>
              </a:ext>
            </a:extLst>
          </p:cNvPr>
          <p:cNvSpPr/>
          <p:nvPr/>
        </p:nvSpPr>
        <p:spPr>
          <a:xfrm>
            <a:off x="573157" y="5615609"/>
            <a:ext cx="5009321" cy="10237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What is your missingness structure?</a:t>
            </a:r>
          </a:p>
        </p:txBody>
      </p:sp>
      <p:sp>
        <p:nvSpPr>
          <p:cNvPr id="11" name="Rectangle 10">
            <a:extLst>
              <a:ext uri="{FF2B5EF4-FFF2-40B4-BE49-F238E27FC236}">
                <a16:creationId xmlns:a16="http://schemas.microsoft.com/office/drawing/2014/main" id="{02260F5B-75DA-834C-8955-85074245C531}"/>
              </a:ext>
            </a:extLst>
          </p:cNvPr>
          <p:cNvSpPr/>
          <p:nvPr/>
        </p:nvSpPr>
        <p:spPr>
          <a:xfrm>
            <a:off x="6609520" y="2216426"/>
            <a:ext cx="5009321" cy="102373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Is your question autoregressive?</a:t>
            </a:r>
          </a:p>
        </p:txBody>
      </p:sp>
      <p:sp>
        <p:nvSpPr>
          <p:cNvPr id="12" name="Rectangle 11">
            <a:extLst>
              <a:ext uri="{FF2B5EF4-FFF2-40B4-BE49-F238E27FC236}">
                <a16:creationId xmlns:a16="http://schemas.microsoft.com/office/drawing/2014/main" id="{CF4FDBF3-BBA9-044C-8880-01AA77031BA0}"/>
              </a:ext>
            </a:extLst>
          </p:cNvPr>
          <p:cNvSpPr/>
          <p:nvPr/>
        </p:nvSpPr>
        <p:spPr>
          <a:xfrm>
            <a:off x="6609519" y="3352799"/>
            <a:ext cx="5009321" cy="102373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Are there likely individual differences in the phenomena? </a:t>
            </a:r>
          </a:p>
        </p:txBody>
      </p:sp>
      <p:sp>
        <p:nvSpPr>
          <p:cNvPr id="13" name="Rectangle 12">
            <a:extLst>
              <a:ext uri="{FF2B5EF4-FFF2-40B4-BE49-F238E27FC236}">
                <a16:creationId xmlns:a16="http://schemas.microsoft.com/office/drawing/2014/main" id="{C8CA2350-0F1A-8B4B-8AAC-AB57F8006ED3}"/>
              </a:ext>
            </a:extLst>
          </p:cNvPr>
          <p:cNvSpPr/>
          <p:nvPr/>
        </p:nvSpPr>
        <p:spPr>
          <a:xfrm>
            <a:off x="6609518" y="4489172"/>
            <a:ext cx="5009321" cy="102373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How prevalent are different response styles?</a:t>
            </a:r>
          </a:p>
        </p:txBody>
      </p:sp>
      <p:sp>
        <p:nvSpPr>
          <p:cNvPr id="15" name="Rectangle 14">
            <a:extLst>
              <a:ext uri="{FF2B5EF4-FFF2-40B4-BE49-F238E27FC236}">
                <a16:creationId xmlns:a16="http://schemas.microsoft.com/office/drawing/2014/main" id="{2323E1F7-3200-5F4B-8EB8-FCF26F9785B5}"/>
              </a:ext>
            </a:extLst>
          </p:cNvPr>
          <p:cNvSpPr/>
          <p:nvPr/>
        </p:nvSpPr>
        <p:spPr>
          <a:xfrm>
            <a:off x="619536" y="1558786"/>
            <a:ext cx="4962942" cy="41744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Basic / Data Driven</a:t>
            </a:r>
          </a:p>
        </p:txBody>
      </p:sp>
      <p:sp>
        <p:nvSpPr>
          <p:cNvPr id="16" name="Rectangle 15">
            <a:extLst>
              <a:ext uri="{FF2B5EF4-FFF2-40B4-BE49-F238E27FC236}">
                <a16:creationId xmlns:a16="http://schemas.microsoft.com/office/drawing/2014/main" id="{0FA41C50-B996-094F-BA05-B38F4EBAD1C9}"/>
              </a:ext>
            </a:extLst>
          </p:cNvPr>
          <p:cNvSpPr/>
          <p:nvPr/>
        </p:nvSpPr>
        <p:spPr>
          <a:xfrm>
            <a:off x="6609519" y="1542222"/>
            <a:ext cx="4962942" cy="41744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t>More Challenging / Conceptual</a:t>
            </a:r>
          </a:p>
        </p:txBody>
      </p:sp>
      <p:cxnSp>
        <p:nvCxnSpPr>
          <p:cNvPr id="18" name="Straight Connector 17">
            <a:extLst>
              <a:ext uri="{FF2B5EF4-FFF2-40B4-BE49-F238E27FC236}">
                <a16:creationId xmlns:a16="http://schemas.microsoft.com/office/drawing/2014/main" id="{CAB7F5EC-8A1C-5641-A764-047BABF5FDD3}"/>
              </a:ext>
            </a:extLst>
          </p:cNvPr>
          <p:cNvCxnSpPr/>
          <p:nvPr/>
        </p:nvCxnSpPr>
        <p:spPr>
          <a:xfrm>
            <a:off x="6096000" y="2386633"/>
            <a:ext cx="0" cy="39797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43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5059B6-6947-B14F-8FAC-59928A39DC56}"/>
              </a:ext>
            </a:extLst>
          </p:cNvPr>
          <p:cNvSpPr/>
          <p:nvPr/>
        </p:nvSpPr>
        <p:spPr>
          <a:xfrm>
            <a:off x="3591340" y="313081"/>
            <a:ext cx="5009321" cy="680831"/>
          </a:xfrm>
          <a:prstGeom prst="rec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ysClr val="windowText" lastClr="000000"/>
                </a:solidFill>
              </a:rPr>
              <a:t>Do you have sufficient N?</a:t>
            </a:r>
          </a:p>
        </p:txBody>
      </p:sp>
      <p:sp>
        <p:nvSpPr>
          <p:cNvPr id="5" name="Rectangle 4">
            <a:extLst>
              <a:ext uri="{FF2B5EF4-FFF2-40B4-BE49-F238E27FC236}">
                <a16:creationId xmlns:a16="http://schemas.microsoft.com/office/drawing/2014/main" id="{3941EFAC-B204-7C4D-BA69-2FE981421C69}"/>
              </a:ext>
            </a:extLst>
          </p:cNvPr>
          <p:cNvSpPr/>
          <p:nvPr/>
        </p:nvSpPr>
        <p:spPr>
          <a:xfrm>
            <a:off x="704021" y="0"/>
            <a:ext cx="10783957" cy="4671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But First: Considerations</a:t>
            </a:r>
          </a:p>
        </p:txBody>
      </p:sp>
      <p:graphicFrame>
        <p:nvGraphicFramePr>
          <p:cNvPr id="10" name="Table 9">
            <a:extLst>
              <a:ext uri="{FF2B5EF4-FFF2-40B4-BE49-F238E27FC236}">
                <a16:creationId xmlns:a16="http://schemas.microsoft.com/office/drawing/2014/main" id="{58C29535-23FB-7049-A1DB-28732B31CD5E}"/>
              </a:ext>
            </a:extLst>
          </p:cNvPr>
          <p:cNvGraphicFramePr>
            <a:graphicFrameLocks noGrp="1"/>
          </p:cNvGraphicFramePr>
          <p:nvPr/>
        </p:nvGraphicFramePr>
        <p:xfrm>
          <a:off x="4137990" y="1133059"/>
          <a:ext cx="3438940" cy="5028901"/>
        </p:xfrm>
        <a:graphic>
          <a:graphicData uri="http://schemas.openxmlformats.org/drawingml/2006/table">
            <a:tbl>
              <a:tblPr>
                <a:tableStyleId>{5C22544A-7EE6-4342-B048-85BDC9FD1C3A}</a:tableStyleId>
              </a:tblPr>
              <a:tblGrid>
                <a:gridCol w="859735">
                  <a:extLst>
                    <a:ext uri="{9D8B030D-6E8A-4147-A177-3AD203B41FA5}">
                      <a16:colId xmlns:a16="http://schemas.microsoft.com/office/drawing/2014/main" val="3802090642"/>
                    </a:ext>
                  </a:extLst>
                </a:gridCol>
                <a:gridCol w="859735">
                  <a:extLst>
                    <a:ext uri="{9D8B030D-6E8A-4147-A177-3AD203B41FA5}">
                      <a16:colId xmlns:a16="http://schemas.microsoft.com/office/drawing/2014/main" val="1474423852"/>
                    </a:ext>
                  </a:extLst>
                </a:gridCol>
                <a:gridCol w="859735">
                  <a:extLst>
                    <a:ext uri="{9D8B030D-6E8A-4147-A177-3AD203B41FA5}">
                      <a16:colId xmlns:a16="http://schemas.microsoft.com/office/drawing/2014/main" val="1672096010"/>
                    </a:ext>
                  </a:extLst>
                </a:gridCol>
                <a:gridCol w="859735">
                  <a:extLst>
                    <a:ext uri="{9D8B030D-6E8A-4147-A177-3AD203B41FA5}">
                      <a16:colId xmlns:a16="http://schemas.microsoft.com/office/drawing/2014/main" val="1418352033"/>
                    </a:ext>
                  </a:extLst>
                </a:gridCol>
              </a:tblGrid>
              <a:tr h="296566">
                <a:tc>
                  <a:txBody>
                    <a:bodyPr/>
                    <a:lstStyle/>
                    <a:p>
                      <a:pPr algn="ctr" fontAlgn="b"/>
                      <a:r>
                        <a:rPr lang="en-US" sz="1800" b="1" u="none" strike="noStrike" dirty="0">
                          <a:effectLst/>
                        </a:rPr>
                        <a:t>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day</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u="none" strike="noStrike" dirty="0">
                          <a:effectLst/>
                        </a:rPr>
                        <a:t>beep</a:t>
                      </a:r>
                      <a:endParaRPr lang="en-US" sz="1800" b="1"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1" u="none" strike="noStrike" dirty="0">
                          <a:effectLst/>
                        </a:rPr>
                        <a:t>y</a:t>
                      </a:r>
                      <a:r>
                        <a:rPr lang="en-US" sz="1800" b="1" i="1" u="none" strike="noStrike" baseline="-25000" dirty="0">
                          <a:effectLst/>
                        </a:rPr>
                        <a:t>1</a:t>
                      </a:r>
                      <a:endParaRPr lang="en-US" sz="1800" b="1" i="1"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1693439"/>
                  </a:ext>
                </a:extLst>
              </a:tr>
              <a:tr h="296566">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8929019"/>
                  </a:ext>
                </a:extLst>
              </a:tr>
              <a:tr h="296566">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0221720"/>
                  </a:ext>
                </a:extLst>
              </a:tr>
              <a:tr h="296566">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35821979"/>
                  </a:ext>
                </a:extLst>
              </a:tr>
              <a:tr h="296566">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98816555"/>
                  </a:ext>
                </a:extLst>
              </a:tr>
              <a:tr h="296566">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9211290"/>
                  </a:ext>
                </a:extLst>
              </a:tr>
              <a:tr h="296566">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5332558"/>
                  </a:ext>
                </a:extLst>
              </a:tr>
              <a:tr h="296566">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9198179"/>
                  </a:ext>
                </a:extLst>
              </a:tr>
              <a:tr h="296566">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8053032"/>
                  </a:ext>
                </a:extLst>
              </a:tr>
              <a:tr h="296566">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142177"/>
                  </a:ext>
                </a:extLst>
              </a:tr>
              <a:tr h="296566">
                <a:tc>
                  <a:txBody>
                    <a:bodyPr/>
                    <a:lstStyle/>
                    <a:p>
                      <a:pPr algn="ctr" fontAlgn="b"/>
                      <a:r>
                        <a:rPr lang="en-US" sz="1800" u="none" strike="noStrike" dirty="0">
                          <a:effectLst/>
                        </a:rPr>
                        <a:t>S1</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36118416"/>
                  </a:ext>
                </a:extLst>
              </a:tr>
              <a:tr h="296566">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0343809"/>
                  </a:ext>
                </a:extLst>
              </a:tr>
              <a:tr h="296566">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19066325"/>
                  </a:ext>
                </a:extLst>
              </a:tr>
              <a:tr h="296566">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3391774"/>
                  </a:ext>
                </a:extLst>
              </a:tr>
              <a:tr h="296566">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0166240"/>
                  </a:ext>
                </a:extLst>
              </a:tr>
              <a:tr h="296566">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0624079"/>
                  </a:ext>
                </a:extLst>
              </a:tr>
              <a:tr h="0">
                <a:tc>
                  <a:txBody>
                    <a:bodyPr/>
                    <a:lstStyle/>
                    <a:p>
                      <a:pPr algn="ctr" fontAlgn="b"/>
                      <a:r>
                        <a:rPr lang="en-US" sz="1800" u="none" strike="noStrike" dirty="0">
                          <a:effectLst/>
                        </a:rPr>
                        <a:t>S2</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a:effectLst/>
                        </a:rPr>
                        <a:t>4</a:t>
                      </a:r>
                      <a:endParaRPr lang="en-US" sz="18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0733096"/>
                  </a:ext>
                </a:extLst>
              </a:tr>
            </a:tbl>
          </a:graphicData>
        </a:graphic>
      </p:graphicFrame>
      <p:sp>
        <p:nvSpPr>
          <p:cNvPr id="11" name="Rectangle 10">
            <a:extLst>
              <a:ext uri="{FF2B5EF4-FFF2-40B4-BE49-F238E27FC236}">
                <a16:creationId xmlns:a16="http://schemas.microsoft.com/office/drawing/2014/main" id="{89724629-3E00-1644-9EA2-C83FBD4421BD}"/>
              </a:ext>
            </a:extLst>
          </p:cNvPr>
          <p:cNvSpPr/>
          <p:nvPr/>
        </p:nvSpPr>
        <p:spPr>
          <a:xfrm>
            <a:off x="4293704" y="1431236"/>
            <a:ext cx="546653" cy="32799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05D066E-A659-694F-8966-4FF3FF7A30FB}"/>
              </a:ext>
            </a:extLst>
          </p:cNvPr>
          <p:cNvSpPr/>
          <p:nvPr/>
        </p:nvSpPr>
        <p:spPr>
          <a:xfrm>
            <a:off x="4293703" y="2609023"/>
            <a:ext cx="546653" cy="32799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63D44CF-44D8-C341-9DF9-88F38CD2B23E}"/>
              </a:ext>
            </a:extLst>
          </p:cNvPr>
          <p:cNvCxnSpPr>
            <a:cxnSpLocks/>
            <a:stCxn id="11" idx="1"/>
          </p:cNvCxnSpPr>
          <p:nvPr/>
        </p:nvCxnSpPr>
        <p:spPr>
          <a:xfrm flipH="1">
            <a:off x="3399182" y="1595232"/>
            <a:ext cx="894522" cy="56652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A166FA-6212-D446-9F29-96F707528883}"/>
              </a:ext>
            </a:extLst>
          </p:cNvPr>
          <p:cNvCxnSpPr>
            <a:cxnSpLocks/>
            <a:stCxn id="12" idx="1"/>
          </p:cNvCxnSpPr>
          <p:nvPr/>
        </p:nvCxnSpPr>
        <p:spPr>
          <a:xfrm flipH="1" flipV="1">
            <a:off x="3415746" y="2161761"/>
            <a:ext cx="877957" cy="6112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E4D2128-39A0-F441-9C42-FF8E42431020}"/>
              </a:ext>
            </a:extLst>
          </p:cNvPr>
          <p:cNvSpPr/>
          <p:nvPr/>
        </p:nvSpPr>
        <p:spPr>
          <a:xfrm>
            <a:off x="2683565" y="1967948"/>
            <a:ext cx="894522" cy="387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N</a:t>
            </a:r>
            <a:r>
              <a:rPr lang="en-US" b="1" dirty="0"/>
              <a:t> = 2</a:t>
            </a:r>
          </a:p>
        </p:txBody>
      </p:sp>
      <p:sp>
        <p:nvSpPr>
          <p:cNvPr id="18" name="Right Bracket 17">
            <a:extLst>
              <a:ext uri="{FF2B5EF4-FFF2-40B4-BE49-F238E27FC236}">
                <a16:creationId xmlns:a16="http://schemas.microsoft.com/office/drawing/2014/main" id="{DF6B8007-06E0-5A43-B52F-F4EEF7489D2A}"/>
              </a:ext>
            </a:extLst>
          </p:cNvPr>
          <p:cNvSpPr/>
          <p:nvPr/>
        </p:nvSpPr>
        <p:spPr>
          <a:xfrm>
            <a:off x="7576930" y="1431236"/>
            <a:ext cx="155714" cy="1142999"/>
          </a:xfrm>
          <a:prstGeom prst="rightBracket">
            <a:avLst/>
          </a:prstGeom>
          <a:ln w="38100">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sp>
        <p:nvSpPr>
          <p:cNvPr id="19" name="Right Bracket 18">
            <a:extLst>
              <a:ext uri="{FF2B5EF4-FFF2-40B4-BE49-F238E27FC236}">
                <a16:creationId xmlns:a16="http://schemas.microsoft.com/office/drawing/2014/main" id="{3556E50B-8C1E-5449-8D94-05EE32956D5A}"/>
              </a:ext>
            </a:extLst>
          </p:cNvPr>
          <p:cNvSpPr/>
          <p:nvPr/>
        </p:nvSpPr>
        <p:spPr>
          <a:xfrm>
            <a:off x="7576930" y="3831539"/>
            <a:ext cx="155714" cy="1142999"/>
          </a:xfrm>
          <a:prstGeom prst="rightBracket">
            <a:avLst/>
          </a:prstGeom>
          <a:ln w="38100">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cxnSp>
        <p:nvCxnSpPr>
          <p:cNvPr id="21" name="Straight Connector 20">
            <a:extLst>
              <a:ext uri="{FF2B5EF4-FFF2-40B4-BE49-F238E27FC236}">
                <a16:creationId xmlns:a16="http://schemas.microsoft.com/office/drawing/2014/main" id="{98CC120A-6EE9-6E46-81D9-E50857DD25CD}"/>
              </a:ext>
            </a:extLst>
          </p:cNvPr>
          <p:cNvCxnSpPr>
            <a:cxnSpLocks/>
            <a:stCxn id="19" idx="2"/>
          </p:cNvCxnSpPr>
          <p:nvPr/>
        </p:nvCxnSpPr>
        <p:spPr>
          <a:xfrm flipV="1">
            <a:off x="7732644" y="2514605"/>
            <a:ext cx="788503" cy="1888434"/>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9DC3EA-D494-2741-972B-ED0B0D4F6797}"/>
              </a:ext>
            </a:extLst>
          </p:cNvPr>
          <p:cNvCxnSpPr>
            <a:cxnSpLocks/>
            <a:stCxn id="18" idx="2"/>
          </p:cNvCxnSpPr>
          <p:nvPr/>
        </p:nvCxnSpPr>
        <p:spPr>
          <a:xfrm>
            <a:off x="7732644" y="2002736"/>
            <a:ext cx="1063486" cy="412473"/>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5E11BB5-487C-BA45-8753-BBF571EED98E}"/>
              </a:ext>
            </a:extLst>
          </p:cNvPr>
          <p:cNvSpPr/>
          <p:nvPr/>
        </p:nvSpPr>
        <p:spPr>
          <a:xfrm>
            <a:off x="8348869" y="2271091"/>
            <a:ext cx="894522" cy="387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n</a:t>
            </a:r>
            <a:r>
              <a:rPr lang="en-US" b="1" i="1" baseline="-25000" dirty="0"/>
              <a:t>1</a:t>
            </a:r>
            <a:r>
              <a:rPr lang="en-US" b="1" dirty="0"/>
              <a:t> = 8</a:t>
            </a:r>
          </a:p>
        </p:txBody>
      </p:sp>
      <p:sp>
        <p:nvSpPr>
          <p:cNvPr id="25" name="Right Bracket 24">
            <a:extLst>
              <a:ext uri="{FF2B5EF4-FFF2-40B4-BE49-F238E27FC236}">
                <a16:creationId xmlns:a16="http://schemas.microsoft.com/office/drawing/2014/main" id="{F60C91F7-5D75-1948-A4B0-E1BF17B75819}"/>
              </a:ext>
            </a:extLst>
          </p:cNvPr>
          <p:cNvSpPr/>
          <p:nvPr/>
        </p:nvSpPr>
        <p:spPr>
          <a:xfrm>
            <a:off x="7576930" y="2626419"/>
            <a:ext cx="155714" cy="1142999"/>
          </a:xfrm>
          <a:prstGeom prst="rightBracket">
            <a:avLst/>
          </a:prstGeom>
          <a:ln w="38100">
            <a:solidFill>
              <a:srgbClr val="0CD07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sp>
        <p:nvSpPr>
          <p:cNvPr id="26" name="Right Bracket 25">
            <a:extLst>
              <a:ext uri="{FF2B5EF4-FFF2-40B4-BE49-F238E27FC236}">
                <a16:creationId xmlns:a16="http://schemas.microsoft.com/office/drawing/2014/main" id="{66ABC6A2-94EE-0540-8E65-5A9BA16338A5}"/>
              </a:ext>
            </a:extLst>
          </p:cNvPr>
          <p:cNvSpPr/>
          <p:nvPr/>
        </p:nvSpPr>
        <p:spPr>
          <a:xfrm>
            <a:off x="7576930" y="5014297"/>
            <a:ext cx="155714" cy="1142999"/>
          </a:xfrm>
          <a:prstGeom prst="rightBracket">
            <a:avLst/>
          </a:prstGeom>
          <a:ln w="38100">
            <a:solidFill>
              <a:srgbClr val="0CD07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cxnSp>
        <p:nvCxnSpPr>
          <p:cNvPr id="28" name="Straight Connector 27">
            <a:extLst>
              <a:ext uri="{FF2B5EF4-FFF2-40B4-BE49-F238E27FC236}">
                <a16:creationId xmlns:a16="http://schemas.microsoft.com/office/drawing/2014/main" id="{D383B203-8360-E441-AD61-07CC558B77C5}"/>
              </a:ext>
            </a:extLst>
          </p:cNvPr>
          <p:cNvCxnSpPr>
            <a:cxnSpLocks/>
            <a:stCxn id="25" idx="2"/>
          </p:cNvCxnSpPr>
          <p:nvPr/>
        </p:nvCxnSpPr>
        <p:spPr>
          <a:xfrm>
            <a:off x="7732644" y="3197919"/>
            <a:ext cx="788503" cy="743256"/>
          </a:xfrm>
          <a:prstGeom prst="line">
            <a:avLst/>
          </a:prstGeom>
          <a:ln w="38100">
            <a:solidFill>
              <a:srgbClr val="0CD07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D1DA93-9601-B74E-AB9A-10EC9A50F244}"/>
              </a:ext>
            </a:extLst>
          </p:cNvPr>
          <p:cNvCxnSpPr>
            <a:cxnSpLocks/>
            <a:stCxn id="26" idx="2"/>
          </p:cNvCxnSpPr>
          <p:nvPr/>
        </p:nvCxnSpPr>
        <p:spPr>
          <a:xfrm flipV="1">
            <a:off x="7732644" y="3945839"/>
            <a:ext cx="788503" cy="1639958"/>
          </a:xfrm>
          <a:prstGeom prst="line">
            <a:avLst/>
          </a:prstGeom>
          <a:ln w="38100">
            <a:solidFill>
              <a:srgbClr val="0CD079"/>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67F62D8-7CC2-7F4C-B9FC-A235EFA38DEA}"/>
              </a:ext>
            </a:extLst>
          </p:cNvPr>
          <p:cNvSpPr/>
          <p:nvPr/>
        </p:nvSpPr>
        <p:spPr>
          <a:xfrm>
            <a:off x="8348869" y="3733385"/>
            <a:ext cx="894522" cy="387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n</a:t>
            </a:r>
            <a:r>
              <a:rPr lang="en-US" b="1" i="1" baseline="-25000" dirty="0"/>
              <a:t>2</a:t>
            </a:r>
            <a:r>
              <a:rPr lang="en-US" b="1" dirty="0"/>
              <a:t> = 8</a:t>
            </a:r>
          </a:p>
        </p:txBody>
      </p:sp>
      <p:sp>
        <p:nvSpPr>
          <p:cNvPr id="32" name="Rectangle 31">
            <a:extLst>
              <a:ext uri="{FF2B5EF4-FFF2-40B4-BE49-F238E27FC236}">
                <a16:creationId xmlns:a16="http://schemas.microsoft.com/office/drawing/2014/main" id="{0EAB8129-E157-F341-BA28-7E535FA90994}"/>
              </a:ext>
            </a:extLst>
          </p:cNvPr>
          <p:cNvSpPr/>
          <p:nvPr/>
        </p:nvSpPr>
        <p:spPr>
          <a:xfrm>
            <a:off x="1522343" y="1967948"/>
            <a:ext cx="1089992" cy="387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rPr>
              <a:t>Between</a:t>
            </a:r>
            <a:endParaRPr lang="en-US" b="1" dirty="0">
              <a:solidFill>
                <a:schemeClr val="tx1"/>
              </a:solidFill>
            </a:endParaRPr>
          </a:p>
        </p:txBody>
      </p:sp>
      <p:sp>
        <p:nvSpPr>
          <p:cNvPr id="33" name="Rectangle 32">
            <a:extLst>
              <a:ext uri="{FF2B5EF4-FFF2-40B4-BE49-F238E27FC236}">
                <a16:creationId xmlns:a16="http://schemas.microsoft.com/office/drawing/2014/main" id="{74C298F5-C117-4B46-B29E-C73881420732}"/>
              </a:ext>
            </a:extLst>
          </p:cNvPr>
          <p:cNvSpPr/>
          <p:nvPr/>
        </p:nvSpPr>
        <p:spPr>
          <a:xfrm>
            <a:off x="9457082" y="2961860"/>
            <a:ext cx="1089992" cy="3876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rPr>
              <a:t>Within</a:t>
            </a:r>
            <a:endParaRPr lang="en-US" b="1" dirty="0">
              <a:solidFill>
                <a:schemeClr val="tx1"/>
              </a:solidFill>
            </a:endParaRPr>
          </a:p>
        </p:txBody>
      </p:sp>
      <p:sp>
        <p:nvSpPr>
          <p:cNvPr id="47" name="Rectangle 46">
            <a:extLst>
              <a:ext uri="{FF2B5EF4-FFF2-40B4-BE49-F238E27FC236}">
                <a16:creationId xmlns:a16="http://schemas.microsoft.com/office/drawing/2014/main" id="{294CEFC1-37FA-7444-8E99-9FE16F8BF40D}"/>
              </a:ext>
            </a:extLst>
          </p:cNvPr>
          <p:cNvSpPr/>
          <p:nvPr/>
        </p:nvSpPr>
        <p:spPr>
          <a:xfrm>
            <a:off x="264892" y="2688267"/>
            <a:ext cx="3626778" cy="894525"/>
          </a:xfrm>
          <a:prstGeom prst="rect">
            <a:avLst/>
          </a:prstGeom>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What Between and Within-Person N’s do you need? </a:t>
            </a:r>
          </a:p>
        </p:txBody>
      </p:sp>
      <p:sp>
        <p:nvSpPr>
          <p:cNvPr id="48" name="Rectangle 47">
            <a:extLst>
              <a:ext uri="{FF2B5EF4-FFF2-40B4-BE49-F238E27FC236}">
                <a16:creationId xmlns:a16="http://schemas.microsoft.com/office/drawing/2014/main" id="{56EA87E1-867A-D648-9244-6A82AD1E2E3F}"/>
              </a:ext>
            </a:extLst>
          </p:cNvPr>
          <p:cNvSpPr/>
          <p:nvPr/>
        </p:nvSpPr>
        <p:spPr>
          <a:xfrm>
            <a:off x="264892" y="3582792"/>
            <a:ext cx="3626778" cy="2713380"/>
          </a:xfrm>
          <a:prstGeom prst="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u="sng" dirty="0"/>
              <a:t>Depends on: </a:t>
            </a:r>
          </a:p>
          <a:p>
            <a:pPr marL="285750" indent="-285750">
              <a:buFontTx/>
              <a:buChar char="-"/>
            </a:pPr>
            <a:r>
              <a:rPr lang="en-US" b="1" dirty="0"/>
              <a:t>Perspective (idiographic, within-person, etc.)</a:t>
            </a:r>
          </a:p>
          <a:p>
            <a:pPr marL="285750" indent="-285750">
              <a:buFontTx/>
              <a:buChar char="-"/>
            </a:pPr>
            <a:r>
              <a:rPr lang="en-US" b="1" dirty="0"/>
              <a:t>Method (mean, SD, correlation)</a:t>
            </a:r>
          </a:p>
          <a:p>
            <a:pPr marL="285750" indent="-285750">
              <a:buFontTx/>
              <a:buChar char="-"/>
            </a:pPr>
            <a:r>
              <a:rPr lang="en-US" b="1" dirty="0"/>
              <a:t>Number of indicators</a:t>
            </a:r>
          </a:p>
          <a:p>
            <a:pPr marL="285750" indent="-285750" algn="ctr">
              <a:buFontTx/>
              <a:buChar char="-"/>
            </a:pPr>
            <a:endParaRPr lang="en-US" b="1" dirty="0"/>
          </a:p>
          <a:p>
            <a:pPr algn="ctr"/>
            <a:r>
              <a:rPr lang="en-US" b="1" dirty="0"/>
              <a:t>But once you choose a question and look to a method, this should be the first question you ask yourself.</a:t>
            </a:r>
          </a:p>
        </p:txBody>
      </p:sp>
    </p:spTree>
    <p:extLst>
      <p:ext uri="{BB962C8B-B14F-4D97-AF65-F5344CB8AC3E}">
        <p14:creationId xmlns:p14="http://schemas.microsoft.com/office/powerpoint/2010/main" val="3712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18" grpId="0" animBg="1"/>
      <p:bldP spid="19" grpId="0" animBg="1"/>
      <p:bldP spid="24" grpId="0" animBg="1"/>
      <p:bldP spid="25" grpId="0" animBg="1"/>
      <p:bldP spid="26" grpId="0" animBg="1"/>
      <p:bldP spid="31" grpId="0" animBg="1"/>
      <p:bldP spid="32" grpId="0"/>
      <p:bldP spid="33" grpId="0"/>
      <p:bldP spid="47" grpId="0" animBg="1"/>
      <p:bldP spid="4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1743</TotalTime>
  <Words>6669</Words>
  <Application>Microsoft Macintosh PowerPoint</Application>
  <PresentationFormat>Widescreen</PresentationFormat>
  <Paragraphs>3441</Paragraphs>
  <Slides>68</Slides>
  <Notes>14</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Calibri Light</vt:lpstr>
      <vt:lpstr>Cambria Math</vt:lpstr>
      <vt:lpstr>Courier</vt:lpstr>
      <vt:lpstr>Helvetica</vt:lpstr>
      <vt:lpstr>Helvetica Neue</vt:lpstr>
      <vt:lpstr>Office Theme</vt:lpstr>
      <vt:lpstr>Personality Dynamics Part 3: Workshop + BYOD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Emorie Danielle Beck</dc:creator>
  <cp:lastModifiedBy>Emorie Danielle Beck</cp:lastModifiedBy>
  <cp:revision>9</cp:revision>
  <dcterms:created xsi:type="dcterms:W3CDTF">2022-06-28T01:17:28Z</dcterms:created>
  <dcterms:modified xsi:type="dcterms:W3CDTF">2022-07-02T15:18:24Z</dcterms:modified>
</cp:coreProperties>
</file>